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7"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8A87A34-81AB-432B-8DAE-1953F412C126}" type="datetimeFigureOut">
              <a:rPr lang="en-US" smtClean="0"/>
              <a:t>11/5/2019</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94600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0477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19891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05062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64412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98543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55436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44022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83997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1701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426346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505351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78924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02508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8A87A34-81AB-432B-8DAE-1953F412C126}" type="datetimeFigureOut">
              <a:rPr lang="en-US" smtClean="0"/>
              <a:t>11/5/2019</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416689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8A87A34-81AB-432B-8DAE-1953F412C126}" type="datetimeFigureOut">
              <a:rPr lang="en-US" smtClean="0"/>
              <a:t>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068738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8A87A34-81AB-432B-8DAE-1953F412C126}" type="datetimeFigureOut">
              <a:rPr lang="en-US" smtClean="0"/>
              <a:t>11/5/2019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84850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8A87A34-81AB-432B-8DAE-1953F412C126}" type="datetimeFigureOut">
              <a:rPr lang="en-US" smtClean="0"/>
              <a:pPr/>
              <a:t>11/5/2019</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712357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25254" y="746995"/>
            <a:ext cx="8689976" cy="1249231"/>
          </a:xfrm>
        </p:spPr>
        <p:txBody>
          <a:bodyPr/>
          <a:lstStyle/>
          <a:p>
            <a:r>
              <a:rPr lang="mn-MN" i="1" dirty="0" smtClean="0">
                <a:solidFill>
                  <a:srgbClr val="00B050"/>
                </a:solidFill>
                <a:latin typeface="Arial" panose="020B0604020202020204" pitchFamily="34" charset="0"/>
                <a:cs typeface="Arial" panose="020B0604020202020204" pitchFamily="34" charset="0"/>
              </a:rPr>
              <a:t>Эсээ гэж юу вэ</a:t>
            </a:r>
            <a:r>
              <a:rPr lang="en-US" i="1" dirty="0">
                <a:solidFill>
                  <a:srgbClr val="00B050"/>
                </a:solidFill>
                <a:latin typeface="Arial" panose="020B0604020202020204" pitchFamily="34" charset="0"/>
                <a:cs typeface="Arial" panose="020B0604020202020204" pitchFamily="34" charset="0"/>
              </a:rPr>
              <a:t>?</a:t>
            </a:r>
            <a:endParaRPr lang="mn-MN" i="1" dirty="0">
              <a:solidFill>
                <a:srgbClr val="00B050"/>
              </a:solidFill>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824248" y="2472744"/>
            <a:ext cx="10444766" cy="3786388"/>
          </a:xfrm>
        </p:spPr>
        <p:txBody>
          <a:bodyPr>
            <a:normAutofit/>
          </a:bodyPr>
          <a:lstStyle/>
          <a:p>
            <a:pPr lvl="0" algn="just"/>
            <a:r>
              <a:rPr lang="mn-MN" sz="3200" dirty="0">
                <a:solidFill>
                  <a:srgbClr val="92D050"/>
                </a:solidFill>
                <a:latin typeface="Arial" panose="020B0604020202020204" pitchFamily="34" charset="0"/>
                <a:cs typeface="Arial" panose="020B0604020202020204" pitchFamily="34" charset="0"/>
              </a:rPr>
              <a:t>Өгүүлэгч аливаа юмс үзэгдлийн үйл ба хэрэг явдлын талаар таамаглал болон асуудал дэвшүүлж, түүнийгээ нотолж батлан дүгнэлт гаргасныг эргэцүүлсэн эсээ гэнэ.</a:t>
            </a:r>
          </a:p>
          <a:p>
            <a:endParaRPr lang="mn-MN"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4092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n-MN" b="1" dirty="0">
                <a:latin typeface="Arial" panose="020B0604020202020204" pitchFamily="34" charset="0"/>
                <a:cs typeface="Arial" panose="020B0604020202020204" pitchFamily="34" charset="0"/>
              </a:rPr>
              <a:t>Эсээний бүтэц ба бичих аргачлал</a:t>
            </a:r>
            <a:br>
              <a:rPr lang="mn-MN" b="1" dirty="0">
                <a:latin typeface="Arial" panose="020B0604020202020204" pitchFamily="34" charset="0"/>
                <a:cs typeface="Arial" panose="020B0604020202020204" pitchFamily="34" charset="0"/>
              </a:rPr>
            </a:br>
            <a:endParaRPr lang="mn-MN" dirty="0"/>
          </a:p>
        </p:txBody>
      </p:sp>
      <p:sp>
        <p:nvSpPr>
          <p:cNvPr id="3" name="Content Placeholder 2"/>
          <p:cNvSpPr>
            <a:spLocks noGrp="1"/>
          </p:cNvSpPr>
          <p:nvPr>
            <p:ph idx="1"/>
          </p:nvPr>
        </p:nvSpPr>
        <p:spPr>
          <a:xfrm>
            <a:off x="682580" y="2305318"/>
            <a:ext cx="10856890" cy="4301544"/>
          </a:xfrm>
        </p:spPr>
        <p:txBody>
          <a:bodyPr>
            <a:normAutofit/>
          </a:bodyPr>
          <a:lstStyle/>
          <a:p>
            <a:pPr marL="0" indent="0" algn="ctr">
              <a:buNone/>
            </a:pPr>
            <a:r>
              <a:rPr lang="mn-MN" sz="2400" b="1" u="sng" dirty="0" smtClean="0">
                <a:latin typeface="Arial" panose="020B0604020202020204" pitchFamily="34" charset="0"/>
                <a:cs typeface="Arial" panose="020B0604020202020204" pitchFamily="34" charset="0"/>
              </a:rPr>
              <a:t>Эсээний бүтэц:   </a:t>
            </a:r>
            <a:r>
              <a:rPr lang="mn-MN" sz="2400" u="sng" dirty="0" smtClean="0">
                <a:latin typeface="Arial" panose="020B0604020202020204" pitchFamily="34" charset="0"/>
                <a:cs typeface="Arial" panose="020B0604020202020204" pitchFamily="34" charset="0"/>
              </a:rPr>
              <a:t>эхлэл,  гол, төгсгөл</a:t>
            </a:r>
          </a:p>
          <a:p>
            <a:pPr marL="0" indent="0">
              <a:buNone/>
            </a:pPr>
            <a:r>
              <a:rPr lang="mn-MN" sz="2400" b="1" dirty="0" smtClean="0">
                <a:latin typeface="Arial" panose="020B0604020202020204" pitchFamily="34" charset="0"/>
                <a:cs typeface="Arial" panose="020B0604020202020204" pitchFamily="34" charset="0"/>
              </a:rPr>
              <a:t>Эсээг </a:t>
            </a:r>
            <a:r>
              <a:rPr lang="mn-MN" sz="2400" b="1" dirty="0">
                <a:latin typeface="Arial" panose="020B0604020202020204" pitchFamily="34" charset="0"/>
                <a:cs typeface="Arial" panose="020B0604020202020204" pitchFamily="34" charset="0"/>
              </a:rPr>
              <a:t>эхлэхдээ: </a:t>
            </a:r>
            <a:endParaRPr lang="mn-MN" sz="2400" dirty="0">
              <a:latin typeface="Arial" panose="020B0604020202020204" pitchFamily="34" charset="0"/>
              <a:cs typeface="Arial" panose="020B0604020202020204" pitchFamily="34" charset="0"/>
            </a:endParaRPr>
          </a:p>
          <a:p>
            <a:r>
              <a:rPr lang="mn-MN" sz="2400" dirty="0" smtClean="0">
                <a:latin typeface="Arial" panose="020B0604020202020204" pitchFamily="34" charset="0"/>
                <a:cs typeface="Arial" panose="020B0604020202020204" pitchFamily="34" charset="0"/>
              </a:rPr>
              <a:t>Түлхүүр </a:t>
            </a:r>
            <a:r>
              <a:rPr lang="mn-MN" sz="2400" dirty="0">
                <a:latin typeface="Arial" panose="020B0604020202020204" pitchFamily="34" charset="0"/>
                <a:cs typeface="Arial" panose="020B0604020202020204" pitchFamily="34" charset="0"/>
              </a:rPr>
              <a:t>өгүүлбэрийнхээ санааг дэлгэрүүлэх </a:t>
            </a:r>
            <a:r>
              <a:rPr lang="mn-MN" sz="2400" dirty="0">
                <a:solidFill>
                  <a:srgbClr val="FF0000"/>
                </a:solidFill>
                <a:latin typeface="Arial" panose="020B0604020202020204" pitchFamily="34" charset="0"/>
                <a:cs typeface="Arial" panose="020B0604020202020204" pitchFamily="34" charset="0"/>
              </a:rPr>
              <a:t>баримтаар</a:t>
            </a:r>
            <a:r>
              <a:rPr lang="mn-MN" sz="2400" dirty="0">
                <a:latin typeface="Arial" panose="020B0604020202020204" pitchFamily="34" charset="0"/>
                <a:cs typeface="Arial" panose="020B0604020202020204" pitchFamily="34" charset="0"/>
              </a:rPr>
              <a:t> эхлэх  </a:t>
            </a:r>
          </a:p>
          <a:p>
            <a:r>
              <a:rPr lang="mn-MN" sz="2400" dirty="0" smtClean="0">
                <a:latin typeface="Arial" panose="020B0604020202020204" pitchFamily="34" charset="0"/>
                <a:cs typeface="Arial" panose="020B0604020202020204" pitchFamily="34" charset="0"/>
              </a:rPr>
              <a:t>Сэдвийнхээ </a:t>
            </a:r>
            <a:r>
              <a:rPr lang="mn-MN" sz="2400" dirty="0">
                <a:latin typeface="Arial" panose="020B0604020202020204" pitchFamily="34" charset="0"/>
                <a:cs typeface="Arial" panose="020B0604020202020204" pitchFamily="34" charset="0"/>
              </a:rPr>
              <a:t>чухал болохыг </a:t>
            </a:r>
            <a:r>
              <a:rPr lang="mn-MN" sz="2400" dirty="0">
                <a:solidFill>
                  <a:srgbClr val="FF0000"/>
                </a:solidFill>
                <a:latin typeface="Arial" panose="020B0604020202020204" pitchFamily="34" charset="0"/>
                <a:cs typeface="Arial" panose="020B0604020202020204" pitchFamily="34" charset="0"/>
              </a:rPr>
              <a:t>уншигчид тайлбарлан </a:t>
            </a:r>
            <a:r>
              <a:rPr lang="mn-MN" sz="2400" dirty="0">
                <a:latin typeface="Arial" panose="020B0604020202020204" pitchFamily="34" charset="0"/>
                <a:cs typeface="Arial" panose="020B0604020202020204" pitchFamily="34" charset="0"/>
              </a:rPr>
              <a:t>эхлэх</a:t>
            </a:r>
          </a:p>
          <a:p>
            <a:r>
              <a:rPr lang="mn-MN" sz="2400" dirty="0" smtClean="0">
                <a:latin typeface="Arial" panose="020B0604020202020204" pitchFamily="34" charset="0"/>
                <a:cs typeface="Arial" panose="020B0604020202020204" pitchFamily="34" charset="0"/>
              </a:rPr>
              <a:t> </a:t>
            </a:r>
            <a:r>
              <a:rPr lang="mn-MN" sz="2400" dirty="0">
                <a:latin typeface="Arial" panose="020B0604020202020204" pitchFamily="34" charset="0"/>
                <a:cs typeface="Arial" panose="020B0604020202020204" pitchFamily="34" charset="0"/>
              </a:rPr>
              <a:t>Ямар нэгэн хэрэг явдал, </a:t>
            </a:r>
            <a:r>
              <a:rPr lang="mn-MN" sz="2400" dirty="0">
                <a:solidFill>
                  <a:srgbClr val="FF0000"/>
                </a:solidFill>
                <a:latin typeface="Arial" panose="020B0604020202020204" pitchFamily="34" charset="0"/>
                <a:cs typeface="Arial" panose="020B0604020202020204" pitchFamily="34" charset="0"/>
              </a:rPr>
              <a:t>товч түүх </a:t>
            </a:r>
            <a:r>
              <a:rPr lang="mn-MN" sz="2400" dirty="0">
                <a:latin typeface="Arial" panose="020B0604020202020204" pitchFamily="34" charset="0"/>
                <a:cs typeface="Arial" panose="020B0604020202020204" pitchFamily="34" charset="0"/>
              </a:rPr>
              <a:t>ашиглаж эхлэх </a:t>
            </a:r>
          </a:p>
          <a:p>
            <a:r>
              <a:rPr lang="mn-MN" sz="2400" dirty="0" smtClean="0">
                <a:solidFill>
                  <a:srgbClr val="FF0000"/>
                </a:solidFill>
                <a:latin typeface="Arial" panose="020B0604020202020204" pitchFamily="34" charset="0"/>
                <a:cs typeface="Arial" panose="020B0604020202020204" pitchFamily="34" charset="0"/>
              </a:rPr>
              <a:t>Асуултаар</a:t>
            </a:r>
            <a:r>
              <a:rPr lang="mn-MN" sz="2400" dirty="0" smtClean="0">
                <a:latin typeface="Arial" panose="020B0604020202020204" pitchFamily="34" charset="0"/>
                <a:cs typeface="Arial" panose="020B0604020202020204" pitchFamily="34" charset="0"/>
              </a:rPr>
              <a:t> </a:t>
            </a:r>
            <a:r>
              <a:rPr lang="mn-MN" sz="2400" dirty="0">
                <a:latin typeface="Arial" panose="020B0604020202020204" pitchFamily="34" charset="0"/>
                <a:cs typeface="Arial" panose="020B0604020202020204" pitchFamily="34" charset="0"/>
              </a:rPr>
              <a:t>эхлэх </a:t>
            </a:r>
          </a:p>
          <a:p>
            <a:r>
              <a:rPr lang="mn-MN" sz="2400" dirty="0" smtClean="0">
                <a:latin typeface="Arial" panose="020B0604020202020204" pitchFamily="34" charset="0"/>
                <a:cs typeface="Arial" panose="020B0604020202020204" pitchFamily="34" charset="0"/>
              </a:rPr>
              <a:t>Бичиж </a:t>
            </a:r>
            <a:r>
              <a:rPr lang="mn-MN" sz="2400" dirty="0">
                <a:latin typeface="Arial" panose="020B0604020202020204" pitchFamily="34" charset="0"/>
                <a:cs typeface="Arial" panose="020B0604020202020204" pitchFamily="34" charset="0"/>
              </a:rPr>
              <a:t>байгаа зүйлийнхээ </a:t>
            </a:r>
            <a:r>
              <a:rPr lang="mn-MN" sz="2400" dirty="0">
                <a:solidFill>
                  <a:srgbClr val="FF0000"/>
                </a:solidFill>
                <a:latin typeface="Arial" panose="020B0604020202020204" pitchFamily="34" charset="0"/>
                <a:cs typeface="Arial" panose="020B0604020202020204" pitchFamily="34" charset="0"/>
              </a:rPr>
              <a:t>эсрэг санаа </a:t>
            </a:r>
            <a:r>
              <a:rPr lang="mn-MN" sz="2400" dirty="0">
                <a:latin typeface="Arial" panose="020B0604020202020204" pitchFamily="34" charset="0"/>
                <a:cs typeface="Arial" panose="020B0604020202020204" pitchFamily="34" charset="0"/>
              </a:rPr>
              <a:t>юм уу нөхцөлийг сонгон авах</a:t>
            </a:r>
          </a:p>
          <a:p>
            <a:r>
              <a:rPr lang="mn-MN" sz="2400" dirty="0" smtClean="0">
                <a:solidFill>
                  <a:srgbClr val="FF0000"/>
                </a:solidFill>
                <a:latin typeface="Arial" panose="020B0604020202020204" pitchFamily="34" charset="0"/>
                <a:cs typeface="Arial" panose="020B0604020202020204" pitchFamily="34" charset="0"/>
              </a:rPr>
              <a:t>Эшлэл, онч </a:t>
            </a:r>
            <a:r>
              <a:rPr lang="mn-MN" sz="2400" dirty="0" smtClean="0">
                <a:latin typeface="Arial" panose="020B0604020202020204" pitchFamily="34" charset="0"/>
                <a:cs typeface="Arial" panose="020B0604020202020204" pitchFamily="34" charset="0"/>
              </a:rPr>
              <a:t>үгээр </a:t>
            </a:r>
            <a:r>
              <a:rPr lang="mn-MN" sz="2400" dirty="0">
                <a:latin typeface="Arial" panose="020B0604020202020204" pitchFamily="34" charset="0"/>
                <a:cs typeface="Arial" panose="020B0604020202020204" pitchFamily="34" charset="0"/>
              </a:rPr>
              <a:t>эхлэх </a:t>
            </a:r>
            <a:endParaRPr lang="mn-MN" sz="2400" dirty="0" smtClean="0">
              <a:latin typeface="Arial" panose="020B0604020202020204" pitchFamily="34" charset="0"/>
              <a:cs typeface="Arial" panose="020B0604020202020204" pitchFamily="34" charset="0"/>
            </a:endParaRPr>
          </a:p>
          <a:p>
            <a:endParaRPr lang="mn-MN" sz="2400" dirty="0">
              <a:latin typeface="Arial" panose="020B0604020202020204" pitchFamily="34" charset="0"/>
              <a:cs typeface="Arial" panose="020B0604020202020204" pitchFamily="34" charset="0"/>
            </a:endParaRPr>
          </a:p>
          <a:p>
            <a:pPr marL="0" indent="0">
              <a:buNone/>
            </a:pPr>
            <a:endParaRPr lang="mn-MN" sz="2000" dirty="0"/>
          </a:p>
        </p:txBody>
      </p:sp>
    </p:spTree>
    <p:extLst>
      <p:ext uri="{BB962C8B-B14F-4D97-AF65-F5344CB8AC3E}">
        <p14:creationId xmlns:p14="http://schemas.microsoft.com/office/powerpoint/2010/main" val="23124935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811369"/>
            <a:ext cx="8761413" cy="869263"/>
          </a:xfrm>
        </p:spPr>
        <p:txBody>
          <a:bodyPr/>
          <a:lstStyle/>
          <a:p>
            <a:r>
              <a:rPr lang="mn-MN" b="1" dirty="0">
                <a:latin typeface="Arial" panose="020B0604020202020204" pitchFamily="34" charset="0"/>
                <a:cs typeface="Arial" panose="020B0604020202020204" pitchFamily="34" charset="0"/>
              </a:rPr>
              <a:t>Хөтөч өгүүлбэрийг бичих:</a:t>
            </a:r>
            <a:r>
              <a:rPr lang="mn-MN" dirty="0">
                <a:latin typeface="Arial" panose="020B0604020202020204" pitchFamily="34" charset="0"/>
                <a:cs typeface="Arial" panose="020B0604020202020204" pitchFamily="34" charset="0"/>
              </a:rPr>
              <a:t/>
            </a:r>
            <a:br>
              <a:rPr lang="mn-MN" dirty="0">
                <a:latin typeface="Arial" panose="020B0604020202020204" pitchFamily="34" charset="0"/>
                <a:cs typeface="Arial" panose="020B0604020202020204" pitchFamily="34" charset="0"/>
              </a:rPr>
            </a:br>
            <a:endParaRPr lang="mn-M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0761" y="2367092"/>
            <a:ext cx="11346287" cy="4214012"/>
          </a:xfrm>
        </p:spPr>
        <p:txBody>
          <a:bodyPr>
            <a:noAutofit/>
          </a:bodyPr>
          <a:lstStyle/>
          <a:p>
            <a:pPr marL="0" indent="0" algn="just">
              <a:buNone/>
            </a:pPr>
            <a:r>
              <a:rPr lang="mn-MN" sz="2000" i="1" dirty="0">
                <a:solidFill>
                  <a:srgbClr val="7030A0"/>
                </a:solidFill>
              </a:rPr>
              <a:t> </a:t>
            </a:r>
            <a:r>
              <a:rPr lang="mn-MN" sz="2400" i="1" dirty="0">
                <a:solidFill>
                  <a:srgbClr val="7030A0"/>
                </a:solidFill>
                <a:latin typeface="Arial" panose="020B0604020202020204" pitchFamily="34" charset="0"/>
                <a:cs typeface="Arial" panose="020B0604020202020204" pitchFamily="34" charset="0"/>
              </a:rPr>
              <a:t>- </a:t>
            </a:r>
            <a:r>
              <a:rPr lang="mn-MN" sz="3200" i="1" dirty="0">
                <a:solidFill>
                  <a:srgbClr val="7030A0"/>
                </a:solidFill>
                <a:latin typeface="Arial" panose="020B0604020202020204" pitchFamily="34" charset="0"/>
                <a:cs typeface="Arial" panose="020B0604020202020204" pitchFamily="34" charset="0"/>
              </a:rPr>
              <a:t>Эсээний эхэнд байрлаж, уг эсээ чухам юуны тухай өгүүлэх гэж </a:t>
            </a:r>
            <a:r>
              <a:rPr lang="mn-MN" sz="3200" i="1" dirty="0" smtClean="0">
                <a:solidFill>
                  <a:srgbClr val="7030A0"/>
                </a:solidFill>
                <a:latin typeface="Arial" panose="020B0604020202020204" pitchFamily="34" charset="0"/>
                <a:cs typeface="Arial" panose="020B0604020202020204" pitchFamily="34" charset="0"/>
              </a:rPr>
              <a:t>байгааг мэдүүлэх зорилготой, мөн </a:t>
            </a:r>
            <a:r>
              <a:rPr lang="mn-MN" sz="3200" i="1" dirty="0">
                <a:solidFill>
                  <a:srgbClr val="7030A0"/>
                </a:solidFill>
                <a:latin typeface="Arial" panose="020B0604020202020204" pitchFamily="34" charset="0"/>
                <a:cs typeface="Arial" panose="020B0604020202020204" pitchFamily="34" charset="0"/>
              </a:rPr>
              <a:t>эсээний </a:t>
            </a:r>
            <a:r>
              <a:rPr lang="mn-MN" sz="3200" i="1" dirty="0" smtClean="0">
                <a:solidFill>
                  <a:srgbClr val="7030A0"/>
                </a:solidFill>
                <a:latin typeface="Arial" panose="020B0604020202020204" pitchFamily="34" charset="0"/>
                <a:cs typeface="Arial" panose="020B0604020202020204" pitchFamily="34" charset="0"/>
              </a:rPr>
              <a:t>эхлэл, </a:t>
            </a:r>
            <a:r>
              <a:rPr lang="mn-MN" sz="3200" i="1" dirty="0">
                <a:solidFill>
                  <a:srgbClr val="7030A0"/>
                </a:solidFill>
                <a:latin typeface="Arial" panose="020B0604020202020204" pitchFamily="34" charset="0"/>
                <a:cs typeface="Arial" panose="020B0604020202020204" pitchFamily="34" charset="0"/>
              </a:rPr>
              <a:t>цогцолбор төдийгүй, бүхэл эсээний турш чиглүүлэгч  хөтөч нь болно.</a:t>
            </a:r>
          </a:p>
          <a:p>
            <a:pPr marL="0" indent="0" algn="just">
              <a:buNone/>
            </a:pPr>
            <a:r>
              <a:rPr lang="mn-MN" sz="3200" i="1" dirty="0">
                <a:solidFill>
                  <a:srgbClr val="7030A0"/>
                </a:solidFill>
                <a:latin typeface="Arial" panose="020B0604020202020204" pitchFamily="34" charset="0"/>
                <a:cs typeface="Arial" panose="020B0604020202020204" pitchFamily="34" charset="0"/>
              </a:rPr>
              <a:t> - Нэг л санаанд төвлөрсөн, өөрийн хандлага, өнгө аясыг оновчтой илэрхийлсэн нэг  өгүүлбэр байх</a:t>
            </a:r>
          </a:p>
          <a:p>
            <a:pPr marL="0" indent="0" algn="just">
              <a:buNone/>
            </a:pPr>
            <a:r>
              <a:rPr lang="mn-MN" sz="3200" i="1" dirty="0">
                <a:solidFill>
                  <a:srgbClr val="7030A0"/>
                </a:solidFill>
                <a:latin typeface="Arial" panose="020B0604020202020204" pitchFamily="34" charset="0"/>
                <a:cs typeface="Arial" panose="020B0604020202020204" pitchFamily="34" charset="0"/>
              </a:rPr>
              <a:t> - Уншигчийн анхаарлыг татаж, хөтөлж чадахуйц, үнэмшилтэй, сонирхолтой </a:t>
            </a:r>
            <a:r>
              <a:rPr lang="mn-MN" sz="3200" i="1" dirty="0" smtClean="0">
                <a:solidFill>
                  <a:srgbClr val="7030A0"/>
                </a:solidFill>
                <a:latin typeface="Arial" panose="020B0604020202020204" pitchFamily="34" charset="0"/>
                <a:cs typeface="Arial" panose="020B0604020202020204" pitchFamily="34" charset="0"/>
              </a:rPr>
              <a:t>байх ёстой.</a:t>
            </a:r>
            <a:endParaRPr lang="mn-MN" sz="3200" i="1" dirty="0">
              <a:solidFill>
                <a:srgbClr val="7030A0"/>
              </a:solidFill>
              <a:latin typeface="Arial" panose="020B0604020202020204" pitchFamily="34" charset="0"/>
              <a:cs typeface="Arial" panose="020B0604020202020204" pitchFamily="34" charset="0"/>
            </a:endParaRPr>
          </a:p>
          <a:p>
            <a:endParaRPr lang="mn-MN" sz="2800" i="1" dirty="0">
              <a:solidFill>
                <a:srgbClr val="7030A0"/>
              </a:solidFill>
            </a:endParaRPr>
          </a:p>
        </p:txBody>
      </p:sp>
    </p:spTree>
    <p:extLst>
      <p:ext uri="{BB962C8B-B14F-4D97-AF65-F5344CB8AC3E}">
        <p14:creationId xmlns:p14="http://schemas.microsoft.com/office/powerpoint/2010/main" val="33036598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mn-MN" b="1" dirty="0">
                <a:latin typeface="Arial" panose="020B0604020202020204" pitchFamily="34" charset="0"/>
                <a:cs typeface="Arial" panose="020B0604020202020204" pitchFamily="34" charset="0"/>
              </a:rPr>
              <a:t>Цогцолбор бүрт толгой өгүүлбэр бичих:</a:t>
            </a:r>
            <a:r>
              <a:rPr lang="mn-MN" dirty="0">
                <a:latin typeface="Arial" panose="020B0604020202020204" pitchFamily="34" charset="0"/>
                <a:cs typeface="Arial" panose="020B0604020202020204" pitchFamily="34" charset="0"/>
              </a:rPr>
              <a:t/>
            </a:r>
            <a:br>
              <a:rPr lang="mn-MN" dirty="0">
                <a:latin typeface="Arial" panose="020B0604020202020204" pitchFamily="34" charset="0"/>
                <a:cs typeface="Arial" panose="020B0604020202020204" pitchFamily="34" charset="0"/>
              </a:rPr>
            </a:br>
            <a:endParaRPr lang="mn-M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83336" y="2228045"/>
            <a:ext cx="11706896" cy="4108362"/>
          </a:xfrm>
        </p:spPr>
        <p:txBody>
          <a:bodyPr>
            <a:noAutofit/>
          </a:bodyPr>
          <a:lstStyle/>
          <a:p>
            <a:pPr marL="0" indent="0" algn="just">
              <a:buNone/>
            </a:pPr>
            <a:r>
              <a:rPr lang="mn-MN" sz="2700" b="1" dirty="0" smtClean="0"/>
              <a:t>- </a:t>
            </a:r>
            <a:r>
              <a:rPr lang="mn-MN" sz="2700" b="1" dirty="0" smtClean="0">
                <a:latin typeface="Arial" panose="020B0604020202020204" pitchFamily="34" charset="0"/>
                <a:cs typeface="Arial" panose="020B0604020202020204" pitchFamily="34" charset="0"/>
              </a:rPr>
              <a:t>Толгой </a:t>
            </a:r>
            <a:r>
              <a:rPr lang="mn-MN" sz="2700" b="1" dirty="0">
                <a:latin typeface="Arial" panose="020B0604020202020204" pitchFamily="34" charset="0"/>
                <a:cs typeface="Arial" panose="020B0604020202020204" pitchFamily="34" charset="0"/>
              </a:rPr>
              <a:t>өгүүлбэр</a:t>
            </a:r>
            <a:r>
              <a:rPr lang="mn-MN" sz="2700" dirty="0">
                <a:latin typeface="Arial" panose="020B0604020202020204" pitchFamily="34" charset="0"/>
                <a:cs typeface="Arial" panose="020B0604020202020204" pitchFamily="34" charset="0"/>
              </a:rPr>
              <a:t>: Цогцолборын эхэнд байрлаж, түүний мэдээллийн суурь болж, </a:t>
            </a:r>
            <a:r>
              <a:rPr lang="mn-MN" sz="2700" dirty="0" smtClean="0">
                <a:latin typeface="Arial" panose="020B0604020202020204" pitchFamily="34" charset="0"/>
                <a:cs typeface="Arial" panose="020B0604020202020204" pitchFamily="34" charset="0"/>
              </a:rPr>
              <a:t>түлхүүр буюу хөтөч өгүүлбэрийн </a:t>
            </a:r>
            <a:r>
              <a:rPr lang="mn-MN" sz="2700" dirty="0">
                <a:latin typeface="Arial" panose="020B0604020202020204" pitchFamily="34" charset="0"/>
                <a:cs typeface="Arial" panose="020B0604020202020204" pitchFamily="34" charset="0"/>
              </a:rPr>
              <a:t>санааг дэмжих  </a:t>
            </a:r>
            <a:r>
              <a:rPr lang="mn-MN" sz="2700" dirty="0" smtClean="0">
                <a:latin typeface="Arial" panose="020B0604020202020204" pitchFamily="34" charset="0"/>
                <a:cs typeface="Arial" panose="020B0604020202020204" pitchFamily="34" charset="0"/>
              </a:rPr>
              <a:t>өгүүлбэр</a:t>
            </a:r>
          </a:p>
          <a:p>
            <a:pPr algn="just">
              <a:buFontTx/>
              <a:buChar char="-"/>
            </a:pPr>
            <a:r>
              <a:rPr lang="mn-MN" sz="2700" b="1" dirty="0" smtClean="0">
                <a:latin typeface="Arial" panose="020B0604020202020204" pitchFamily="34" charset="0"/>
                <a:cs typeface="Arial" panose="020B0604020202020204" pitchFamily="34" charset="0"/>
              </a:rPr>
              <a:t>Баримт мэдээлэл:</a:t>
            </a:r>
            <a:r>
              <a:rPr lang="en-US" sz="2700" dirty="0">
                <a:latin typeface="Arial" panose="020B0604020202020204" pitchFamily="34" charset="0"/>
                <a:cs typeface="Arial" panose="020B0604020202020204" pitchFamily="34" charset="0"/>
              </a:rPr>
              <a:t> </a:t>
            </a:r>
            <a:r>
              <a:rPr lang="mn-MN" sz="2700" dirty="0" smtClean="0">
                <a:latin typeface="Arial" panose="020B0604020202020204" pitchFamily="34" charset="0"/>
                <a:cs typeface="Arial" panose="020B0604020202020204" pitchFamily="34" charset="0"/>
              </a:rPr>
              <a:t>Толгой </a:t>
            </a:r>
            <a:r>
              <a:rPr lang="mn-MN" sz="2700" dirty="0">
                <a:latin typeface="Arial" panose="020B0604020202020204" pitchFamily="34" charset="0"/>
                <a:cs typeface="Arial" panose="020B0604020202020204" pitchFamily="34" charset="0"/>
              </a:rPr>
              <a:t>өгүүлбэрийн санааг  дэмжих баримт нотолгоо бүхий өгүүлбэрүүд </a:t>
            </a:r>
            <a:endParaRPr lang="mn-MN" sz="2700" dirty="0" smtClean="0">
              <a:latin typeface="Arial" panose="020B0604020202020204" pitchFamily="34" charset="0"/>
              <a:cs typeface="Arial" panose="020B0604020202020204" pitchFamily="34" charset="0"/>
            </a:endParaRPr>
          </a:p>
          <a:p>
            <a:pPr algn="just">
              <a:buFontTx/>
              <a:buChar char="-"/>
            </a:pPr>
            <a:r>
              <a:rPr lang="mn-MN" sz="2700" b="1" dirty="0" smtClean="0">
                <a:latin typeface="Arial" panose="020B0604020202020204" pitchFamily="34" charset="0"/>
                <a:cs typeface="Arial" panose="020B0604020202020204" pitchFamily="34" charset="0"/>
              </a:rPr>
              <a:t>Үзэл бодол, хандлага: </a:t>
            </a:r>
            <a:r>
              <a:rPr lang="mn-MN" sz="2700" dirty="0" smtClean="0">
                <a:latin typeface="Arial" panose="020B0604020202020204" pitchFamily="34" charset="0"/>
                <a:cs typeface="Arial" panose="020B0604020202020204" pitchFamily="34" charset="0"/>
              </a:rPr>
              <a:t>Тухайн дэвшүүлсэн асуудал болон түүний талаарх баталгаа нотолгоонд суурилсан зохиогчийн өөрийн санааг илэрхийлсэн үгс</a:t>
            </a:r>
          </a:p>
          <a:p>
            <a:pPr algn="just">
              <a:buFontTx/>
              <a:buChar char="-"/>
            </a:pPr>
            <a:r>
              <a:rPr lang="mn-MN" sz="2700" b="1" dirty="0" smtClean="0">
                <a:latin typeface="Arial" panose="020B0604020202020204" pitchFamily="34" charset="0"/>
                <a:cs typeface="Arial" panose="020B0604020202020204" pitchFamily="34" charset="0"/>
              </a:rPr>
              <a:t>Мэдрэмж сэтгэгдэл: </a:t>
            </a:r>
            <a:r>
              <a:rPr lang="mn-MN" sz="2700" dirty="0" smtClean="0">
                <a:latin typeface="Arial" panose="020B0604020202020204" pitchFamily="34" charset="0"/>
                <a:cs typeface="Arial" panose="020B0604020202020204" pitchFamily="34" charset="0"/>
              </a:rPr>
              <a:t>Тухайн эргэцүүлсэн асуудлыг хөндлөнгөөс үзээд, түүнийгээ илэрхийлж буй байдал</a:t>
            </a:r>
            <a:endParaRPr lang="mn-MN" sz="2700" dirty="0">
              <a:latin typeface="Arial" panose="020B0604020202020204" pitchFamily="34" charset="0"/>
              <a:cs typeface="Arial" panose="020B0604020202020204" pitchFamily="34" charset="0"/>
            </a:endParaRPr>
          </a:p>
          <a:p>
            <a:pPr marL="0" indent="0" algn="just">
              <a:buNone/>
            </a:pPr>
            <a:endParaRPr lang="mn-MN" sz="2700" dirty="0"/>
          </a:p>
        </p:txBody>
      </p:sp>
    </p:spTree>
    <p:extLst>
      <p:ext uri="{BB962C8B-B14F-4D97-AF65-F5344CB8AC3E}">
        <p14:creationId xmlns:p14="http://schemas.microsoft.com/office/powerpoint/2010/main" val="33203945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6654" y="682580"/>
            <a:ext cx="10364451" cy="1145748"/>
          </a:xfrm>
        </p:spPr>
        <p:txBody>
          <a:bodyPr/>
          <a:lstStyle/>
          <a:p>
            <a:pPr algn="ctr"/>
            <a:r>
              <a:rPr lang="mn-MN" b="1" dirty="0">
                <a:latin typeface="Arial" panose="020B0604020202020204" pitchFamily="34" charset="0"/>
                <a:cs typeface="Arial" panose="020B0604020202020204" pitchFamily="34" charset="0"/>
              </a:rPr>
              <a:t>Эсээг  төгсгөх</a:t>
            </a:r>
            <a:r>
              <a:rPr lang="mn-MN" dirty="0">
                <a:latin typeface="Arial" panose="020B0604020202020204" pitchFamily="34" charset="0"/>
                <a:cs typeface="Arial" panose="020B0604020202020204" pitchFamily="34" charset="0"/>
              </a:rPr>
              <a:t>:</a:t>
            </a:r>
            <a:br>
              <a:rPr lang="mn-MN" dirty="0">
                <a:latin typeface="Arial" panose="020B0604020202020204" pitchFamily="34" charset="0"/>
                <a:cs typeface="Arial" panose="020B0604020202020204" pitchFamily="34" charset="0"/>
              </a:rPr>
            </a:br>
            <a:endParaRPr lang="mn-M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34851" y="2421228"/>
            <a:ext cx="11346287" cy="3863662"/>
          </a:xfrm>
        </p:spPr>
        <p:txBody>
          <a:bodyPr>
            <a:normAutofit/>
          </a:bodyPr>
          <a:lstStyle/>
          <a:p>
            <a:pPr marL="0" indent="0" algn="just">
              <a:buNone/>
            </a:pPr>
            <a:r>
              <a:rPr lang="mn-MN" dirty="0"/>
              <a:t> - </a:t>
            </a:r>
            <a:r>
              <a:rPr lang="mn-MN" sz="2400" dirty="0" smtClean="0">
                <a:latin typeface="Arial" panose="020B0604020202020204" pitchFamily="34" charset="0"/>
                <a:cs typeface="Arial" panose="020B0604020202020204" pitchFamily="34" charset="0"/>
              </a:rPr>
              <a:t>Зохиогч </a:t>
            </a:r>
            <a:r>
              <a:rPr lang="mn-MN" sz="2400" dirty="0" smtClean="0">
                <a:solidFill>
                  <a:schemeClr val="accent2"/>
                </a:solidFill>
                <a:latin typeface="Arial" panose="020B0604020202020204" pitchFamily="34" charset="0"/>
                <a:cs typeface="Arial" panose="020B0604020202020204" pitchFamily="34" charset="0"/>
              </a:rPr>
              <a:t>бодол, уриалга,  </a:t>
            </a:r>
            <a:r>
              <a:rPr lang="mn-MN" sz="2400" dirty="0">
                <a:solidFill>
                  <a:schemeClr val="accent2"/>
                </a:solidFill>
                <a:latin typeface="Arial" panose="020B0604020202020204" pitchFamily="34" charset="0"/>
                <a:cs typeface="Arial" panose="020B0604020202020204" pitchFamily="34" charset="0"/>
              </a:rPr>
              <a:t>дүгнэлтээр </a:t>
            </a:r>
            <a:r>
              <a:rPr lang="mn-MN" sz="2400" dirty="0">
                <a:latin typeface="Arial" panose="020B0604020202020204" pitchFamily="34" charset="0"/>
                <a:cs typeface="Arial" panose="020B0604020202020204" pitchFamily="34" charset="0"/>
              </a:rPr>
              <a:t>төгсгөх</a:t>
            </a:r>
          </a:p>
          <a:p>
            <a:pPr marL="0" indent="0" algn="just">
              <a:buNone/>
            </a:pPr>
            <a:r>
              <a:rPr lang="mn-MN" sz="2400" dirty="0">
                <a:latin typeface="Arial" panose="020B0604020202020204" pitchFamily="34" charset="0"/>
                <a:cs typeface="Arial" panose="020B0604020202020204" pitchFamily="34" charset="0"/>
              </a:rPr>
              <a:t> - Товч дүгнэлт буюу уг зүйлийн талаарх </a:t>
            </a:r>
            <a:r>
              <a:rPr lang="mn-MN" sz="2400" dirty="0">
                <a:solidFill>
                  <a:schemeClr val="accent2"/>
                </a:solidFill>
                <a:latin typeface="Arial" panose="020B0604020202020204" pitchFamily="34" charset="0"/>
                <a:cs typeface="Arial" panose="020B0604020202020204" pitchFamily="34" charset="0"/>
              </a:rPr>
              <a:t>сүүлийн бодол санааг </a:t>
            </a:r>
            <a:r>
              <a:rPr lang="mn-MN" sz="2400" dirty="0">
                <a:latin typeface="Arial" panose="020B0604020202020204" pitchFamily="34" charset="0"/>
                <a:cs typeface="Arial" panose="020B0604020202020204" pitchFamily="34" charset="0"/>
              </a:rPr>
              <a:t>бичих</a:t>
            </a:r>
          </a:p>
          <a:p>
            <a:pPr marL="0" indent="0" algn="just">
              <a:buNone/>
            </a:pPr>
            <a:r>
              <a:rPr lang="mn-MN" sz="2400" dirty="0">
                <a:solidFill>
                  <a:schemeClr val="accent2"/>
                </a:solidFill>
                <a:latin typeface="Arial" panose="020B0604020202020204" pitchFamily="34" charset="0"/>
                <a:cs typeface="Arial" panose="020B0604020202020204" pitchFamily="34" charset="0"/>
              </a:rPr>
              <a:t> - Асуултаар төгсгөх  </a:t>
            </a:r>
            <a:r>
              <a:rPr lang="mn-MN" sz="2400" dirty="0">
                <a:latin typeface="Arial" panose="020B0604020202020204" pitchFamily="34" charset="0"/>
                <a:cs typeface="Arial" panose="020B0604020202020204" pitchFamily="34" charset="0"/>
              </a:rPr>
              <a:t>\Асуулт нь уншигчийн сонирхлыг илүүтэй татаж улмаар эсээнд бичсэн зүйлсийг цаашид эргэцүүлэн бодоход хүргэдэг\</a:t>
            </a:r>
          </a:p>
          <a:p>
            <a:pPr marL="0" indent="0" algn="just">
              <a:buNone/>
            </a:pPr>
            <a:r>
              <a:rPr lang="mn-MN" sz="2400" dirty="0">
                <a:latin typeface="Arial" panose="020B0604020202020204" pitchFamily="34" charset="0"/>
                <a:cs typeface="Arial" panose="020B0604020202020204" pitchFamily="34" charset="0"/>
              </a:rPr>
              <a:t>- Санал ба </a:t>
            </a:r>
            <a:r>
              <a:rPr lang="mn-MN" sz="2400" dirty="0">
                <a:solidFill>
                  <a:schemeClr val="accent2"/>
                </a:solidFill>
                <a:latin typeface="Arial" panose="020B0604020202020204" pitchFamily="34" charset="0"/>
                <a:cs typeface="Arial" panose="020B0604020202020204" pitchFamily="34" charset="0"/>
              </a:rPr>
              <a:t>таамаглал дэвшүүлж </a:t>
            </a:r>
            <a:r>
              <a:rPr lang="mn-MN" sz="2400" dirty="0">
                <a:latin typeface="Arial" panose="020B0604020202020204" pitchFamily="34" charset="0"/>
                <a:cs typeface="Arial" panose="020B0604020202020204" pitchFamily="34" charset="0"/>
              </a:rPr>
              <a:t>төгсгөх  \ Ирээдүйд болж магадгүй зүйлийн тухай таамаглал. </a:t>
            </a:r>
            <a:r>
              <a:rPr lang="mn-MN" sz="2400" dirty="0" smtClean="0">
                <a:latin typeface="Arial" panose="020B0604020202020204" pitchFamily="34" charset="0"/>
                <a:cs typeface="Arial" panose="020B0604020202020204" pitchFamily="34" charset="0"/>
              </a:rPr>
              <a:t>Тухайн </a:t>
            </a:r>
            <a:r>
              <a:rPr lang="mn-MN" sz="2400" dirty="0">
                <a:latin typeface="Arial" panose="020B0604020202020204" pitchFamily="34" charset="0"/>
                <a:cs typeface="Arial" panose="020B0604020202020204" pitchFamily="34" charset="0"/>
              </a:rPr>
              <a:t>асуудал эсвэл нөхцөл байдлын тухайд юу хийж болохыг санал болгодог\</a:t>
            </a:r>
          </a:p>
          <a:p>
            <a:endParaRPr lang="mn-MN" dirty="0"/>
          </a:p>
        </p:txBody>
      </p:sp>
    </p:spTree>
    <p:extLst>
      <p:ext uri="{BB962C8B-B14F-4D97-AF65-F5344CB8AC3E}">
        <p14:creationId xmlns:p14="http://schemas.microsoft.com/office/powerpoint/2010/main" val="8293142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mn-MN" i="1" dirty="0"/>
              <a:t> </a:t>
            </a:r>
            <a:r>
              <a:rPr lang="mn-MN" b="1" i="1" dirty="0">
                <a:latin typeface="Arial" panose="020B0604020202020204" pitchFamily="34" charset="0"/>
                <a:cs typeface="Arial" panose="020B0604020202020204" pitchFamily="34" charset="0"/>
              </a:rPr>
              <a:t>Дүгнэлт </a:t>
            </a:r>
            <a:r>
              <a:rPr lang="mn-MN" b="1" i="1" dirty="0" smtClean="0">
                <a:latin typeface="Arial" panose="020B0604020202020204" pitchFamily="34" charset="0"/>
                <a:cs typeface="Arial" panose="020B0604020202020204" pitchFamily="34" charset="0"/>
              </a:rPr>
              <a:t>бичихдээ:</a:t>
            </a:r>
            <a:r>
              <a:rPr lang="mn-MN" i="1" dirty="0">
                <a:latin typeface="Arial" panose="020B0604020202020204" pitchFamily="34" charset="0"/>
                <a:cs typeface="Arial" panose="020B0604020202020204" pitchFamily="34" charset="0"/>
              </a:rPr>
              <a:t/>
            </a:r>
            <a:br>
              <a:rPr lang="mn-MN" i="1" dirty="0">
                <a:latin typeface="Arial" panose="020B0604020202020204" pitchFamily="34" charset="0"/>
                <a:cs typeface="Arial" panose="020B0604020202020204" pitchFamily="34" charset="0"/>
              </a:rPr>
            </a:br>
            <a:endParaRPr lang="mn-MN"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18186" y="2305317"/>
            <a:ext cx="10972800" cy="4262907"/>
          </a:xfrm>
        </p:spPr>
        <p:txBody>
          <a:bodyPr>
            <a:normAutofit/>
          </a:bodyPr>
          <a:lstStyle/>
          <a:p>
            <a:pPr marL="0" indent="0" algn="just">
              <a:buNone/>
            </a:pPr>
            <a:r>
              <a:rPr lang="mn-MN" sz="2000" dirty="0" smtClean="0"/>
              <a:t> </a:t>
            </a:r>
            <a:r>
              <a:rPr lang="mn-MN" sz="2800" dirty="0">
                <a:latin typeface="Arial" panose="020B0604020202020204" pitchFamily="34" charset="0"/>
                <a:cs typeface="Arial" panose="020B0604020202020204" pitchFamily="34" charset="0"/>
              </a:rPr>
              <a:t>Дүгнэлт хэсэг хамгийн чухал, эсээний турш   </a:t>
            </a:r>
            <a:r>
              <a:rPr lang="mn-MN" sz="2800" dirty="0" smtClean="0">
                <a:latin typeface="Arial" panose="020B0604020202020204" pitchFamily="34" charset="0"/>
                <a:cs typeface="Arial" panose="020B0604020202020204" pitchFamily="34" charset="0"/>
              </a:rPr>
              <a:t>хэлээд </a:t>
            </a:r>
            <a:r>
              <a:rPr lang="mn-MN" sz="2800" dirty="0">
                <a:latin typeface="Arial" panose="020B0604020202020204" pitchFamily="34" charset="0"/>
                <a:cs typeface="Arial" panose="020B0604020202020204" pitchFamily="34" charset="0"/>
              </a:rPr>
              <a:t>байсан гол </a:t>
            </a:r>
            <a:r>
              <a:rPr lang="mn-MN" sz="2800" dirty="0" smtClean="0">
                <a:latin typeface="Arial" panose="020B0604020202020204" pitchFamily="34" charset="0"/>
                <a:cs typeface="Arial" panose="020B0604020202020204" pitchFamily="34" charset="0"/>
              </a:rPr>
              <a:t>санаагаа </a:t>
            </a:r>
            <a:r>
              <a:rPr lang="mn-MN" sz="2800" dirty="0">
                <a:latin typeface="Arial" panose="020B0604020202020204" pitchFamily="34" charset="0"/>
                <a:cs typeface="Arial" panose="020B0604020202020204" pitchFamily="34" charset="0"/>
              </a:rPr>
              <a:t>хурааж бичдэг. </a:t>
            </a:r>
            <a:endParaRPr lang="en-US" sz="2800" dirty="0" smtClean="0">
              <a:latin typeface="Arial" panose="020B0604020202020204" pitchFamily="34" charset="0"/>
              <a:cs typeface="Arial" panose="020B0604020202020204" pitchFamily="34" charset="0"/>
            </a:endParaRPr>
          </a:p>
          <a:p>
            <a:pPr marL="0" indent="0" algn="just">
              <a:buNone/>
            </a:pPr>
            <a:endParaRPr lang="mn-MN" sz="2800" dirty="0">
              <a:latin typeface="Arial" panose="020B0604020202020204" pitchFamily="34" charset="0"/>
              <a:cs typeface="Arial" panose="020B0604020202020204" pitchFamily="34" charset="0"/>
            </a:endParaRPr>
          </a:p>
          <a:p>
            <a:pPr marL="0" indent="0" algn="just">
              <a:buNone/>
            </a:pPr>
            <a:r>
              <a:rPr lang="mn-MN" sz="2800" b="1" dirty="0">
                <a:latin typeface="Arial" panose="020B0604020202020204" pitchFamily="34" charset="0"/>
                <a:cs typeface="Arial" panose="020B0604020202020204" pitchFamily="34" charset="0"/>
              </a:rPr>
              <a:t>Зохиогчийн санаа </a:t>
            </a:r>
            <a:r>
              <a:rPr lang="mn-MN" sz="2800" b="1" dirty="0" smtClean="0">
                <a:latin typeface="Arial" panose="020B0604020202020204" pitchFamily="34" charset="0"/>
                <a:cs typeface="Arial" panose="020B0604020202020204" pitchFamily="34" charset="0"/>
              </a:rPr>
              <a:t>нь:</a:t>
            </a:r>
            <a:r>
              <a:rPr lang="mn-MN" sz="2800" dirty="0" smtClean="0">
                <a:latin typeface="Arial" panose="020B0604020202020204" pitchFamily="34" charset="0"/>
                <a:cs typeface="Arial" panose="020B0604020202020204" pitchFamily="34" charset="0"/>
              </a:rPr>
              <a:t> </a:t>
            </a:r>
            <a:r>
              <a:rPr lang="mn-MN" sz="2800" dirty="0">
                <a:latin typeface="Arial" panose="020B0604020202020204" pitchFamily="34" charset="0"/>
                <a:cs typeface="Arial" panose="020B0604020202020204" pitchFamily="34" charset="0"/>
              </a:rPr>
              <a:t>У</a:t>
            </a:r>
            <a:r>
              <a:rPr lang="mn-MN" sz="2800" dirty="0" smtClean="0">
                <a:latin typeface="Arial" panose="020B0604020202020204" pitchFamily="34" charset="0"/>
                <a:cs typeface="Arial" panose="020B0604020202020204" pitchFamily="34" charset="0"/>
              </a:rPr>
              <a:t>ншигчийг </a:t>
            </a:r>
            <a:r>
              <a:rPr lang="mn-MN" sz="2800" dirty="0">
                <a:latin typeface="Arial" panose="020B0604020202020204" pitchFamily="34" charset="0"/>
                <a:cs typeface="Arial" panose="020B0604020202020204" pitchFamily="34" charset="0"/>
              </a:rPr>
              <a:t>дэвшүүлсэн асуудлын талаар </a:t>
            </a:r>
            <a:r>
              <a:rPr lang="mn-MN" sz="2800" i="1" dirty="0">
                <a:solidFill>
                  <a:schemeClr val="accent2"/>
                </a:solidFill>
                <a:latin typeface="Arial" panose="020B0604020202020204" pitchFamily="34" charset="0"/>
                <a:cs typeface="Arial" panose="020B0604020202020204" pitchFamily="34" charset="0"/>
              </a:rPr>
              <a:t>үргэлжлүүлэн бодох</a:t>
            </a:r>
            <a:r>
              <a:rPr lang="mn-MN" sz="2800" dirty="0">
                <a:latin typeface="Arial" panose="020B0604020202020204" pitchFamily="34" charset="0"/>
                <a:cs typeface="Arial" panose="020B0604020202020204" pitchFamily="34" charset="0"/>
              </a:rPr>
              <a:t>, уг эсээний талаар дахин </a:t>
            </a:r>
            <a:r>
              <a:rPr lang="mn-MN" sz="2800" i="1" dirty="0">
                <a:solidFill>
                  <a:schemeClr val="accent2"/>
                </a:solidFill>
                <a:latin typeface="Arial" panose="020B0604020202020204" pitchFamily="34" charset="0"/>
                <a:cs typeface="Arial" panose="020B0604020202020204" pitchFamily="34" charset="0"/>
              </a:rPr>
              <a:t>нэг сануулах </a:t>
            </a:r>
            <a:r>
              <a:rPr lang="mn-MN" sz="2800" dirty="0">
                <a:latin typeface="Arial" panose="020B0604020202020204" pitchFamily="34" charset="0"/>
                <a:cs typeface="Arial" panose="020B0604020202020204" pitchFamily="34" charset="0"/>
              </a:rPr>
              <a:t>явдал юм.     </a:t>
            </a:r>
          </a:p>
        </p:txBody>
      </p:sp>
    </p:spTree>
    <p:extLst>
      <p:ext uri="{BB962C8B-B14F-4D97-AF65-F5344CB8AC3E}">
        <p14:creationId xmlns:p14="http://schemas.microsoft.com/office/powerpoint/2010/main" val="21090673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800" y="528364"/>
            <a:ext cx="10364451" cy="1236041"/>
          </a:xfrm>
        </p:spPr>
        <p:txBody>
          <a:bodyPr>
            <a:normAutofit fontScale="90000"/>
          </a:bodyPr>
          <a:lstStyle/>
          <a:p>
            <a:r>
              <a:rPr lang="mn-MN" dirty="0" smtClean="0">
                <a:latin typeface="Arial" panose="020B0604020202020204" pitchFamily="34" charset="0"/>
                <a:cs typeface="Arial" panose="020B0604020202020204" pitchFamily="34" charset="0"/>
              </a:rPr>
              <a:t/>
            </a:r>
            <a:br>
              <a:rPr lang="mn-MN" dirty="0" smtClean="0">
                <a:latin typeface="Arial" panose="020B0604020202020204" pitchFamily="34" charset="0"/>
                <a:cs typeface="Arial" panose="020B0604020202020204" pitchFamily="34" charset="0"/>
              </a:rPr>
            </a:br>
            <a:r>
              <a:rPr lang="mn-MN" dirty="0" smtClean="0">
                <a:latin typeface="Arial" panose="020B0604020202020204" pitchFamily="34" charset="0"/>
                <a:cs typeface="Arial" panose="020B0604020202020204" pitchFamily="34" charset="0"/>
              </a:rPr>
              <a:t>Загварчилбал</a:t>
            </a:r>
            <a:r>
              <a:rPr lang="mn-MN" dirty="0">
                <a:latin typeface="Arial" panose="020B0604020202020204" pitchFamily="34" charset="0"/>
                <a:cs typeface="Arial" panose="020B0604020202020204" pitchFamily="34" charset="0"/>
              </a:rPr>
              <a:t>: </a:t>
            </a:r>
            <a:br>
              <a:rPr lang="mn-MN" dirty="0">
                <a:latin typeface="Arial" panose="020B0604020202020204" pitchFamily="34" charset="0"/>
                <a:cs typeface="Arial" panose="020B0604020202020204" pitchFamily="34" charset="0"/>
              </a:rPr>
            </a:br>
            <a:endParaRPr lang="mn-MN" dirty="0"/>
          </a:p>
        </p:txBody>
      </p:sp>
      <p:pic>
        <p:nvPicPr>
          <p:cNvPr id="9" name="Picture 8"/>
          <p:cNvPicPr>
            <a:picLocks noChangeAspect="1"/>
          </p:cNvPicPr>
          <p:nvPr/>
        </p:nvPicPr>
        <p:blipFill>
          <a:blip r:embed="rId2"/>
          <a:stretch>
            <a:fillRect/>
          </a:stretch>
        </p:blipFill>
        <p:spPr>
          <a:xfrm>
            <a:off x="502275" y="2305318"/>
            <a:ext cx="11178863" cy="4430332"/>
          </a:xfrm>
          <a:prstGeom prst="rect">
            <a:avLst/>
          </a:prstGeom>
        </p:spPr>
      </p:pic>
    </p:spTree>
    <p:extLst>
      <p:ext uri="{BB962C8B-B14F-4D97-AF65-F5344CB8AC3E}">
        <p14:creationId xmlns:p14="http://schemas.microsoft.com/office/powerpoint/2010/main" val="13995605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mn-MN" dirty="0" smtClean="0">
                <a:latin typeface="Arial" panose="020B0604020202020204" pitchFamily="34" charset="0"/>
                <a:cs typeface="Arial" panose="020B0604020202020204" pitchFamily="34" charset="0"/>
              </a:rPr>
              <a:t>Дадлага ажил </a:t>
            </a:r>
            <a:endParaRPr lang="mn-M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44698" y="2253803"/>
            <a:ext cx="11787467" cy="4430332"/>
          </a:xfrm>
        </p:spPr>
        <p:txBody>
          <a:bodyPr>
            <a:normAutofit fontScale="62500" lnSpcReduction="20000"/>
          </a:bodyPr>
          <a:lstStyle/>
          <a:p>
            <a:pPr marL="0" indent="0">
              <a:buNone/>
            </a:pPr>
            <a:r>
              <a:rPr lang="en-US" sz="3200" dirty="0">
                <a:latin typeface="Arial" panose="020B0604020202020204" pitchFamily="34" charset="0"/>
                <a:cs typeface="Arial" panose="020B0604020202020204" pitchFamily="34" charset="0"/>
              </a:rPr>
              <a:t> </a:t>
            </a:r>
            <a:r>
              <a:rPr lang="en-US" sz="3200" dirty="0" smtClean="0">
                <a:latin typeface="Arial" panose="020B0604020202020204" pitchFamily="34" charset="0"/>
                <a:cs typeface="Arial" panose="020B0604020202020204" pitchFamily="34" charset="0"/>
              </a:rPr>
              <a:t>                                        </a:t>
            </a:r>
            <a:r>
              <a:rPr lang="mn-MN" sz="3200" dirty="0" smtClean="0">
                <a:latin typeface="Arial" panose="020B0604020202020204" pitchFamily="34" charset="0"/>
                <a:cs typeface="Arial" panose="020B0604020202020204" pitchFamily="34" charset="0"/>
              </a:rPr>
              <a:t>    </a:t>
            </a:r>
            <a:r>
              <a:rPr lang="mn-MN" sz="3200" dirty="0">
                <a:latin typeface="Arial" panose="020B0604020202020204" pitchFamily="34" charset="0"/>
                <a:cs typeface="Arial" panose="020B0604020202020204" pitchFamily="34" charset="0"/>
              </a:rPr>
              <a:t>Хурд нэмэх жам      Л.Түдэв </a:t>
            </a:r>
          </a:p>
          <a:p>
            <a:pPr marL="0" indent="0">
              <a:buNone/>
            </a:pPr>
            <a:r>
              <a:rPr lang="mn-MN" sz="3200" dirty="0" smtClean="0">
                <a:latin typeface="Arial" panose="020B0604020202020204" pitchFamily="34" charset="0"/>
                <a:cs typeface="Arial" panose="020B0604020202020204" pitchFamily="34" charset="0"/>
              </a:rPr>
              <a:t>	</a:t>
            </a:r>
            <a:r>
              <a:rPr lang="mn-MN" sz="3200" i="1" dirty="0" smtClean="0">
                <a:solidFill>
                  <a:srgbClr val="7030A0"/>
                </a:solidFill>
                <a:latin typeface="Arial" panose="020B0604020202020204" pitchFamily="34" charset="0"/>
                <a:cs typeface="Arial" panose="020B0604020202020204" pitchFamily="34" charset="0"/>
              </a:rPr>
              <a:t>Хурдаа </a:t>
            </a:r>
            <a:r>
              <a:rPr lang="mn-MN" sz="3200" i="1" dirty="0">
                <a:solidFill>
                  <a:srgbClr val="7030A0"/>
                </a:solidFill>
                <a:latin typeface="Arial" panose="020B0604020202020204" pitchFamily="34" charset="0"/>
                <a:cs typeface="Arial" panose="020B0604020202020204" pitchFamily="34" charset="0"/>
              </a:rPr>
              <a:t>нэмэх жамаар хүн төрөлхтөн хөгжиж байна. </a:t>
            </a:r>
            <a:r>
              <a:rPr lang="mn-MN" sz="3200" dirty="0">
                <a:latin typeface="Arial" panose="020B0604020202020204" pitchFamily="34" charset="0"/>
                <a:cs typeface="Arial" panose="020B0604020202020204" pitchFamily="34" charset="0"/>
              </a:rPr>
              <a:t>Энэнээс өөр жам ѐс түүнд үгүй юм. Хөгжлийн энэ хурд сүүлийн үед </a:t>
            </a:r>
            <a:r>
              <a:rPr lang="mn-MN" sz="3200" dirty="0">
                <a:solidFill>
                  <a:schemeClr val="accent5">
                    <a:lumMod val="75000"/>
                  </a:schemeClr>
                </a:solidFill>
                <a:latin typeface="Arial" panose="020B0604020202020204" pitchFamily="34" charset="0"/>
                <a:cs typeface="Arial" panose="020B0604020202020204" pitchFamily="34" charset="0"/>
              </a:rPr>
              <a:t>өөрт нь захирагдахгүй шинжтэй болж байна</a:t>
            </a:r>
            <a:r>
              <a:rPr lang="mn-MN" sz="3200" dirty="0">
                <a:latin typeface="Arial" panose="020B0604020202020204" pitchFamily="34" charset="0"/>
                <a:cs typeface="Arial" panose="020B0604020202020204" pitchFamily="34" charset="0"/>
              </a:rPr>
              <a:t>. Урьдчилан тооцоолоход ч </a:t>
            </a:r>
            <a:r>
              <a:rPr lang="mn-MN" sz="3200" dirty="0">
                <a:solidFill>
                  <a:schemeClr val="accent5">
                    <a:lumMod val="75000"/>
                  </a:schemeClr>
                </a:solidFill>
                <a:latin typeface="Arial" panose="020B0604020202020204" pitchFamily="34" charset="0"/>
                <a:cs typeface="Arial" panose="020B0604020202020204" pitchFamily="34" charset="0"/>
              </a:rPr>
              <a:t>ухаан хүрэхгүй тохиолдол улам олширлоо</a:t>
            </a:r>
            <a:r>
              <a:rPr lang="mn-MN" sz="3200" dirty="0">
                <a:latin typeface="Arial" panose="020B0604020202020204" pitchFamily="34" charset="0"/>
                <a:cs typeface="Arial" panose="020B0604020202020204" pitchFamily="34" charset="0"/>
              </a:rPr>
              <a:t>. Яарамгүй тайван амьдарч байсан эрт балрын цагтай харьцуулбал өнөөдөр манай </a:t>
            </a:r>
            <a:r>
              <a:rPr lang="mn-MN" sz="3200" dirty="0">
                <a:solidFill>
                  <a:schemeClr val="accent5">
                    <a:lumMod val="75000"/>
                  </a:schemeClr>
                </a:solidFill>
                <a:latin typeface="Arial" panose="020B0604020202020204" pitchFamily="34" charset="0"/>
                <a:cs typeface="Arial" panose="020B0604020202020204" pitchFamily="34" charset="0"/>
              </a:rPr>
              <a:t>Хурд толгой эргэм түргэн боллоо.  </a:t>
            </a:r>
          </a:p>
          <a:p>
            <a:pPr marL="0" indent="0">
              <a:buNone/>
            </a:pPr>
            <a:r>
              <a:rPr lang="mn-MN" sz="3200" dirty="0" smtClean="0">
                <a:latin typeface="Arial" panose="020B0604020202020204" pitchFamily="34" charset="0"/>
                <a:cs typeface="Arial" panose="020B0604020202020204" pitchFamily="34" charset="0"/>
              </a:rPr>
              <a:t>Наашлах </a:t>
            </a:r>
            <a:r>
              <a:rPr lang="mn-MN" sz="3200" dirty="0">
                <a:latin typeface="Arial" panose="020B0604020202020204" pitchFamily="34" charset="0"/>
                <a:cs typeface="Arial" panose="020B0604020202020204" pitchFamily="34" charset="0"/>
              </a:rPr>
              <a:t>тусмаа амьдралд нэвтрэх хугацаа нь богиносож байгаа шинэ бүтээлүүд хүний хөдөлмөрийн хурдыг улам түргэсгэж байна. </a:t>
            </a:r>
            <a:r>
              <a:rPr lang="mn-MN" sz="3200" dirty="0">
                <a:solidFill>
                  <a:srgbClr val="FF0000"/>
                </a:solidFill>
                <a:latin typeface="Arial" panose="020B0604020202020204" pitchFamily="34" charset="0"/>
                <a:cs typeface="Arial" panose="020B0604020202020204" pitchFamily="34" charset="0"/>
              </a:rPr>
              <a:t>Товчоо товчлох, цагаа түлхэхэд нүд ирмэх төдий цаг зарж байгаа </a:t>
            </a:r>
            <a:r>
              <a:rPr lang="mn-MN" sz="3200" dirty="0">
                <a:latin typeface="Arial" panose="020B0604020202020204" pitchFamily="34" charset="0"/>
                <a:cs typeface="Arial" panose="020B0604020202020204" pitchFamily="34" charset="0"/>
              </a:rPr>
              <a:t>нь </a:t>
            </a:r>
            <a:r>
              <a:rPr lang="mn-MN" sz="3200" dirty="0">
                <a:solidFill>
                  <a:schemeClr val="accent5">
                    <a:lumMod val="75000"/>
                  </a:schemeClr>
                </a:solidFill>
                <a:latin typeface="Arial" panose="020B0604020202020204" pitchFamily="34" charset="0"/>
                <a:cs typeface="Arial" panose="020B0604020202020204" pitchFamily="34" charset="0"/>
              </a:rPr>
              <a:t>үнэндээ</a:t>
            </a:r>
            <a:r>
              <a:rPr lang="mn-MN" sz="3200" dirty="0">
                <a:latin typeface="Arial" panose="020B0604020202020204" pitchFamily="34" charset="0"/>
                <a:cs typeface="Arial" panose="020B0604020202020204" pitchFamily="34" charset="0"/>
              </a:rPr>
              <a:t> хурд нэмэх </a:t>
            </a:r>
            <a:r>
              <a:rPr lang="mn-MN" sz="3200" dirty="0">
                <a:solidFill>
                  <a:schemeClr val="accent5">
                    <a:lumMod val="75000"/>
                  </a:schemeClr>
                </a:solidFill>
                <a:latin typeface="Arial" panose="020B0604020202020204" pitchFamily="34" charset="0"/>
                <a:cs typeface="Arial" panose="020B0604020202020204" pitchFamily="34" charset="0"/>
              </a:rPr>
              <a:t>жамаар явж байгаагийн шинж мөн.  </a:t>
            </a:r>
          </a:p>
          <a:p>
            <a:pPr marL="0" indent="0">
              <a:buNone/>
            </a:pPr>
            <a:r>
              <a:rPr lang="en-US" sz="3200" i="1" dirty="0" smtClean="0">
                <a:solidFill>
                  <a:srgbClr val="7030A0"/>
                </a:solidFill>
                <a:latin typeface="Arial" panose="020B0604020202020204" pitchFamily="34" charset="0"/>
                <a:cs typeface="Arial" panose="020B0604020202020204" pitchFamily="34" charset="0"/>
              </a:rPr>
              <a:t>      </a:t>
            </a:r>
            <a:r>
              <a:rPr lang="mn-MN" sz="3200" i="1" dirty="0" smtClean="0">
                <a:solidFill>
                  <a:srgbClr val="7030A0"/>
                </a:solidFill>
                <a:latin typeface="Arial" panose="020B0604020202020204" pitchFamily="34" charset="0"/>
                <a:cs typeface="Arial" panose="020B0604020202020204" pitchFamily="34" charset="0"/>
              </a:rPr>
              <a:t>Хорьдугаар </a:t>
            </a:r>
            <a:r>
              <a:rPr lang="mn-MN" sz="3200" i="1" dirty="0">
                <a:solidFill>
                  <a:srgbClr val="7030A0"/>
                </a:solidFill>
                <a:latin typeface="Arial" panose="020B0604020202020204" pitchFamily="34" charset="0"/>
                <a:cs typeface="Arial" panose="020B0604020202020204" pitchFamily="34" charset="0"/>
              </a:rPr>
              <a:t>зуун хүн </a:t>
            </a:r>
            <a:r>
              <a:rPr lang="mn-MN" sz="3200" i="1" dirty="0" smtClean="0">
                <a:solidFill>
                  <a:srgbClr val="7030A0"/>
                </a:solidFill>
                <a:latin typeface="Arial" panose="020B0604020202020204" pitchFamily="34" charset="0"/>
                <a:cs typeface="Arial" panose="020B0604020202020204" pitchFamily="34" charset="0"/>
              </a:rPr>
              <a:t>төрөлхтнийг </a:t>
            </a:r>
            <a:r>
              <a:rPr lang="mn-MN" sz="3200" i="1" dirty="0">
                <a:solidFill>
                  <a:srgbClr val="7030A0"/>
                </a:solidFill>
                <a:latin typeface="Arial" panose="020B0604020202020204" pitchFamily="34" charset="0"/>
                <a:cs typeface="Arial" panose="020B0604020202020204" pitchFamily="34" charset="0"/>
              </a:rPr>
              <a:t>жигүүртэй юм шиг хурдтай болгож өглөө. </a:t>
            </a:r>
            <a:r>
              <a:rPr lang="mn-MN" sz="3200" dirty="0">
                <a:latin typeface="Arial" panose="020B0604020202020204" pitchFamily="34" charset="0"/>
                <a:cs typeface="Arial" panose="020B0604020202020204" pitchFamily="34" charset="0"/>
              </a:rPr>
              <a:t>Сүүлийн зуун жилд </a:t>
            </a:r>
            <a:r>
              <a:rPr lang="mn-MN" sz="3200" dirty="0">
                <a:solidFill>
                  <a:srgbClr val="FF0000"/>
                </a:solidFill>
                <a:latin typeface="Arial" panose="020B0604020202020204" pitchFamily="34" charset="0"/>
                <a:cs typeface="Arial" panose="020B0604020202020204" pitchFamily="34" charset="0"/>
              </a:rPr>
              <a:t>харилцаа холбооны хурд 10 сая дахин, зорчин явах хурд зуу дахин, мэдээлэл тэмдэглэх хурд мянга дахин, эд бараа үйлдвэрлэлийн хурд зуу дахин, зэвсэг үйлдвэрлэх хурд нэг сая дахин тус тус нэмэгджээ. </a:t>
            </a:r>
            <a:r>
              <a:rPr lang="mn-MN" sz="3200" dirty="0">
                <a:latin typeface="Arial" panose="020B0604020202020204" pitchFamily="34" charset="0"/>
                <a:cs typeface="Arial" panose="020B0604020202020204" pitchFamily="34" charset="0"/>
              </a:rPr>
              <a:t>Энэхүү цөөн тоо хүн төрөлхтөний тухай олон талын тодорхойлолт өгч байна. </a:t>
            </a:r>
            <a:r>
              <a:rPr lang="mn-MN" sz="3200" dirty="0">
                <a:solidFill>
                  <a:srgbClr val="FF0000"/>
                </a:solidFill>
                <a:latin typeface="Arial" panose="020B0604020202020204" pitchFamily="34" charset="0"/>
                <a:cs typeface="Arial" panose="020B0604020202020204" pitchFamily="34" charset="0"/>
              </a:rPr>
              <a:t>Эд бараа үйлдвэрлэх хурд зуугаадхан дахин нэмэгдсэн </a:t>
            </a:r>
            <a:r>
              <a:rPr lang="mn-MN" sz="3200" dirty="0">
                <a:latin typeface="Arial" panose="020B0604020202020204" pitchFamily="34" charset="0"/>
                <a:cs typeface="Arial" panose="020B0604020202020204" pitchFamily="34" charset="0"/>
              </a:rPr>
              <a:t>байхад зэвсэг </a:t>
            </a:r>
            <a:r>
              <a:rPr lang="mn-MN" sz="3200" dirty="0">
                <a:solidFill>
                  <a:srgbClr val="FF0000"/>
                </a:solidFill>
                <a:latin typeface="Arial" panose="020B0604020202020204" pitchFamily="34" charset="0"/>
                <a:cs typeface="Arial" panose="020B0604020202020204" pitchFamily="34" charset="0"/>
              </a:rPr>
              <a:t>үйлдвэрлэх хурд нэг сая дахин өсчээ</a:t>
            </a:r>
            <a:r>
              <a:rPr lang="mn-MN" sz="3200" dirty="0">
                <a:latin typeface="Arial" panose="020B0604020202020204" pitchFamily="34" charset="0"/>
                <a:cs typeface="Arial" panose="020B0604020202020204" pitchFamily="34" charset="0"/>
              </a:rPr>
              <a:t>. Хурдан бүтээх, хурдан явах, хурдан ажиллахыг хүн хүсдэг боловч бас хурдаас айдаг зантан, түүнээсээ ч аажмаар салсаар байна. </a:t>
            </a:r>
          </a:p>
        </p:txBody>
      </p:sp>
    </p:spTree>
    <p:extLst>
      <p:ext uri="{BB962C8B-B14F-4D97-AF65-F5344CB8AC3E}">
        <p14:creationId xmlns:p14="http://schemas.microsoft.com/office/powerpoint/2010/main" val="27508189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mn-MN"/>
          </a:p>
        </p:txBody>
      </p:sp>
      <p:sp>
        <p:nvSpPr>
          <p:cNvPr id="3" name="Content Placeholder 2"/>
          <p:cNvSpPr>
            <a:spLocks noGrp="1"/>
          </p:cNvSpPr>
          <p:nvPr>
            <p:ph idx="1"/>
          </p:nvPr>
        </p:nvSpPr>
        <p:spPr>
          <a:xfrm>
            <a:off x="156117" y="2386361"/>
            <a:ext cx="11686477" cy="4270917"/>
          </a:xfrm>
        </p:spPr>
        <p:txBody>
          <a:bodyPr>
            <a:noAutofit/>
          </a:bodyPr>
          <a:lstStyle/>
          <a:p>
            <a:r>
              <a:rPr lang="en-US" sz="2400" dirty="0" smtClean="0">
                <a:latin typeface="Arial" panose="020B0604020202020204" pitchFamily="34" charset="0"/>
                <a:cs typeface="Arial" panose="020B0604020202020204" pitchFamily="34" charset="0"/>
              </a:rPr>
              <a:t>       </a:t>
            </a:r>
            <a:r>
              <a:rPr lang="en-US" sz="2400" dirty="0" err="1" smtClean="0">
                <a:solidFill>
                  <a:srgbClr val="7030A0"/>
                </a:solidFill>
                <a:latin typeface="Arial" panose="020B0604020202020204" pitchFamily="34" charset="0"/>
                <a:cs typeface="Arial" panose="020B0604020202020204" pitchFamily="34" charset="0"/>
              </a:rPr>
              <a:t>Үхэр</a:t>
            </a:r>
            <a:r>
              <a:rPr lang="en-US" sz="2400" dirty="0" smtClean="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хулгана</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анх</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манай</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Ази</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тивээс</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бүр</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нарийвчилбал</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Монголын</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нутгаас</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дэлхийг</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тойрох</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аяндаа</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гарчээ</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Нэг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хэсэг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нь</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өмнөдийн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орныг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зорьж</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Энэтхэг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Хятадаар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дамжин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далайн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эрэг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хүрч</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нөгөө</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хэсэг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нь</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Ижил</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мөрнийг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зүглэжээ</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Өмнө</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зүг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одсон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үхэр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хулгана</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хар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зүстэй</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байжээ</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Тэдний</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нэг</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өвөг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эцэг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нь</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одоо</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Гурвансайхан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ууланд</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гүйлдэж</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яваа</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бозлогууд</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гэнэ</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Өмнө</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этгээдийг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зорьсон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үхэр</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хулгана</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их</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далайд</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боогдоод</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саатаж</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байх</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зуураа</a:t>
            </a:r>
            <a:r>
              <a:rPr lang="en-US" sz="2400" dirty="0">
                <a:solidFill>
                  <a:srgbClr val="FF0000"/>
                </a:solidFill>
                <a:latin typeface="Arial" panose="020B0604020202020204" pitchFamily="34" charset="0"/>
                <a:cs typeface="Arial" panose="020B0604020202020204" pitchFamily="34" charset="0"/>
              </a:rPr>
              <a:t> </a:t>
            </a:r>
            <a:r>
              <a:rPr lang="mn-MN" sz="2400" dirty="0" err="1">
                <a:solidFill>
                  <a:srgbClr val="FF0000"/>
                </a:solidFill>
                <a:latin typeface="Arial" panose="020B0604020202020204" pitchFamily="34" charset="0"/>
                <a:cs typeface="Arial" panose="020B0604020202020204" pitchFamily="34" charset="0"/>
              </a:rPr>
              <a:t>а</a:t>
            </a:r>
            <a:r>
              <a:rPr lang="en-US" sz="2400" dirty="0" err="1" smtClean="0">
                <a:solidFill>
                  <a:srgbClr val="FF0000"/>
                </a:solidFill>
                <a:latin typeface="Arial" panose="020B0604020202020204" pitchFamily="34" charset="0"/>
                <a:cs typeface="Arial" panose="020B0604020202020204" pitchFamily="34" charset="0"/>
              </a:rPr>
              <a:t>йхтар</a:t>
            </a:r>
            <a:r>
              <a:rPr lang="en-US" sz="2400" dirty="0" smtClean="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олширчээ</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Африк</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тив</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бага</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Азид</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үхэр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хулгана</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үржин</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олширч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багтахаа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байх</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үед</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Европоос</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усан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хөлөг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онгоцнууд</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олноороо</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Энэтхэгийн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болон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газрын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дунд</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далайг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туулан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үхэр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хулганад</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улаа</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нэхэх</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алба</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хийж</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эхэлжээ</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Өрнөдийн</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худалдаачин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далайн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дээрэмчдийн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хөлөг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онгоцонд</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Азийн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үхэр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хулгана</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дөрөөлөн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гарч</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тавтай</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сайхан</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аялсаар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Европод</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заларчээ</a:t>
            </a:r>
            <a:r>
              <a:rPr lang="en-US" sz="2400" dirty="0">
                <a:solidFill>
                  <a:srgbClr val="FF0000"/>
                </a:solidFill>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r>
            <a:br>
              <a:rPr lang="en-US" sz="2400" dirty="0">
                <a:latin typeface="Arial" panose="020B0604020202020204" pitchFamily="34" charset="0"/>
                <a:cs typeface="Arial" panose="020B0604020202020204" pitchFamily="34" charset="0"/>
              </a:rPr>
            </a:br>
            <a:endParaRPr lang="mn-MN"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35845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mn-MN"/>
          </a:p>
        </p:txBody>
      </p:sp>
      <p:sp>
        <p:nvSpPr>
          <p:cNvPr id="3" name="Content Placeholder 2"/>
          <p:cNvSpPr>
            <a:spLocks noGrp="1"/>
          </p:cNvSpPr>
          <p:nvPr>
            <p:ph idx="1"/>
          </p:nvPr>
        </p:nvSpPr>
        <p:spPr>
          <a:xfrm>
            <a:off x="367990" y="2386361"/>
            <a:ext cx="11608420" cy="4282068"/>
          </a:xfrm>
        </p:spPr>
        <p:txBody>
          <a:bodyPr>
            <a:noAutofit/>
          </a:bodyPr>
          <a:lstStyle/>
          <a:p>
            <a:r>
              <a:rPr lang="mn-MN" sz="2400" dirty="0" smtClean="0">
                <a:solidFill>
                  <a:srgbClr val="7030A0"/>
                </a:solidFill>
                <a:latin typeface="Arial" panose="020B0604020202020204" pitchFamily="34" charset="0"/>
                <a:cs typeface="Arial" panose="020B0604020202020204" pitchFamily="34" charset="0"/>
              </a:rPr>
              <a:t>       </a:t>
            </a:r>
            <a:r>
              <a:rPr lang="en-US" sz="2400" dirty="0" smtClean="0">
                <a:solidFill>
                  <a:srgbClr val="7030A0"/>
                </a:solidFill>
                <a:latin typeface="Arial" panose="020B0604020202020204" pitchFamily="34" charset="0"/>
                <a:cs typeface="Arial" panose="020B0604020202020204" pitchFamily="34" charset="0"/>
              </a:rPr>
              <a:t>“</a:t>
            </a:r>
            <a:r>
              <a:rPr lang="en-US" sz="2400" dirty="0" err="1">
                <a:solidFill>
                  <a:srgbClr val="7030A0"/>
                </a:solidFill>
                <a:latin typeface="Arial" panose="020B0604020202020204" pitchFamily="34" charset="0"/>
                <a:cs typeface="Arial" panose="020B0604020202020204" pitchFamily="34" charset="0"/>
              </a:rPr>
              <a:t>Чоно</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үүрэндээ</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өлзийтэй</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гэдэг</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шиг</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үхэр</a:t>
            </a:r>
            <a:r>
              <a:rPr lang="en-US" sz="2400" dirty="0">
                <a:solidFill>
                  <a:srgbClr val="7030A0"/>
                </a:solidFill>
                <a:latin typeface="Arial" panose="020B0604020202020204" pitchFamily="34" charset="0"/>
                <a:cs typeface="Arial" panose="020B0604020202020204" pitchFamily="34" charset="0"/>
              </a:rPr>
              <a:t> </a:t>
            </a:r>
            <a:r>
              <a:rPr lang="en-US" sz="2400" dirty="0" err="1" smtClean="0">
                <a:solidFill>
                  <a:srgbClr val="7030A0"/>
                </a:solidFill>
                <a:latin typeface="Arial" panose="020B0604020202020204" pitchFamily="34" charset="0"/>
                <a:cs typeface="Arial" panose="020B0604020202020204" pitchFamily="34" charset="0"/>
              </a:rPr>
              <a:t>хулган</a:t>
            </a:r>
            <a:r>
              <a:rPr lang="mn-MN" sz="2400" dirty="0" smtClean="0">
                <a:solidFill>
                  <a:srgbClr val="7030A0"/>
                </a:solidFill>
                <a:latin typeface="Arial" panose="020B0604020202020204" pitchFamily="34" charset="0"/>
                <a:cs typeface="Arial" panose="020B0604020202020204" pitchFamily="34" charset="0"/>
              </a:rPr>
              <a:t>а</a:t>
            </a:r>
            <a:r>
              <a:rPr lang="en-US" sz="2400" dirty="0" smtClean="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төрсөн</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нутагтаа</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эргэж</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ирсэнгүй</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нь</a:t>
            </a:r>
            <a:r>
              <a:rPr lang="en-US" sz="2400" dirty="0">
                <a:solidFill>
                  <a:srgbClr val="7030A0"/>
                </a:solidFill>
                <a:latin typeface="Arial" panose="020B0604020202020204" pitchFamily="34" charset="0"/>
                <a:cs typeface="Arial" panose="020B0604020202020204" pitchFamily="34" charset="0"/>
              </a:rPr>
              <a:t> </a:t>
            </a:r>
            <a:r>
              <a:rPr lang="en-US" sz="2400" dirty="0" err="1">
                <a:solidFill>
                  <a:srgbClr val="7030A0"/>
                </a:solidFill>
                <a:latin typeface="Arial" panose="020B0604020202020204" pitchFamily="34" charset="0"/>
                <a:cs typeface="Arial" panose="020B0604020202020204" pitchFamily="34" charset="0"/>
              </a:rPr>
              <a:t>яамай</a:t>
            </a:r>
            <a:r>
              <a:rPr lang="en-US" sz="2400" dirty="0">
                <a:solidFill>
                  <a:srgbClr val="7030A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Хэдийгээр</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Өвөрхангайн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нутагт</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үлийн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хөх</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оготоно</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сүүлийн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үед</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шороо</a:t>
            </a:r>
            <a:r>
              <a:rPr lang="en-US" sz="2400" dirty="0">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шиг</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олшроод</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байгаа</a:t>
            </a:r>
            <a:r>
              <a:rPr lang="en-US" sz="2400" dirty="0">
                <a:solidFill>
                  <a:srgbClr val="0070C0"/>
                </a:solidFill>
                <a:latin typeface="Arial" panose="020B0604020202020204" pitchFamily="34" charset="0"/>
                <a:cs typeface="Arial" panose="020B0604020202020204" pitchFamily="34" charset="0"/>
              </a:rPr>
              <a:t> ч </a:t>
            </a:r>
            <a:r>
              <a:rPr lang="en-US" sz="2400" dirty="0" err="1">
                <a:solidFill>
                  <a:srgbClr val="0070C0"/>
                </a:solidFill>
                <a:latin typeface="Arial" panose="020B0604020202020204" pitchFamily="34" charset="0"/>
                <a:cs typeface="Arial" panose="020B0604020202020204" pitchFamily="34" charset="0"/>
              </a:rPr>
              <a:t>гэсэн</a:t>
            </a:r>
            <a:r>
              <a:rPr lang="en-US" sz="2400" dirty="0">
                <a:solidFill>
                  <a:srgbClr val="0070C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тэр</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нь</a:t>
            </a:r>
            <a:r>
              <a:rPr lang="en-US" sz="2400" dirty="0">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үхэр</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хулганын</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дэргэд</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аалз</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шиг</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өчүүхэн</a:t>
            </a:r>
            <a:r>
              <a:rPr lang="en-US" sz="2400" dirty="0">
                <a:solidFill>
                  <a:srgbClr val="C00000"/>
                </a:solidFill>
                <a:latin typeface="Arial" panose="020B0604020202020204" pitchFamily="34" charset="0"/>
                <a:cs typeface="Arial" panose="020B0604020202020204" pitchFamily="34" charset="0"/>
              </a:rPr>
              <a:t> </a:t>
            </a:r>
            <a:r>
              <a:rPr lang="en-US" sz="2400" dirty="0" err="1">
                <a:solidFill>
                  <a:srgbClr val="C00000"/>
                </a:solidFill>
                <a:latin typeface="Arial" panose="020B0604020202020204" pitchFamily="34" charset="0"/>
                <a:cs typeface="Arial" panose="020B0604020202020204" pitchFamily="34" charset="0"/>
              </a:rPr>
              <a:t>амьтан</a:t>
            </a:r>
            <a:r>
              <a:rPr lang="en-US" sz="2400" dirty="0">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Гэхдээ</a:t>
            </a:r>
            <a:r>
              <a:rPr lang="en-US" sz="2400" dirty="0">
                <a:solidFill>
                  <a:srgbClr val="0070C0"/>
                </a:solidFill>
                <a:latin typeface="Arial" panose="020B0604020202020204" pitchFamily="34" charset="0"/>
                <a:cs typeface="Arial" panose="020B0604020202020204" pitchFamily="34" charset="0"/>
              </a:rPr>
              <a:t> л</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насны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эцэст</a:t>
            </a:r>
            <a:r>
              <a:rPr lang="en-US" sz="2400" dirty="0">
                <a:latin typeface="Arial" panose="020B0604020202020204" pitchFamily="34" charset="0"/>
                <a:cs typeface="Arial" panose="020B0604020202020204" pitchFamily="34" charset="0"/>
              </a:rPr>
              <a:t> “ </a:t>
            </a:r>
            <a:r>
              <a:rPr lang="en-US" sz="2400" dirty="0" err="1">
                <a:latin typeface="Arial" panose="020B0604020202020204" pitchFamily="34" charset="0"/>
                <a:cs typeface="Arial" panose="020B0604020202020204" pitchFamily="34" charset="0"/>
              </a:rPr>
              <a:t>үхэр</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хулгана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төрсөн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нутагтаа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эргэн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ирж</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мэднэ</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гэдгийг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биологичид</a:t>
            </a:r>
            <a:r>
              <a:rPr lang="en-US" sz="2400" dirty="0">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сэрэмжлүүштэй</a:t>
            </a:r>
            <a:r>
              <a:rPr lang="en-US" sz="2400" dirty="0">
                <a:solidFill>
                  <a:srgbClr val="0070C0"/>
                </a:solidFill>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r>
            <a:br>
              <a:rPr lang="en-US" sz="2400" dirty="0">
                <a:latin typeface="Arial" panose="020B0604020202020204" pitchFamily="34" charset="0"/>
                <a:cs typeface="Arial" panose="020B0604020202020204" pitchFamily="34" charset="0"/>
              </a:rPr>
            </a:br>
            <a:r>
              <a:rPr lang="en-US" sz="2400" dirty="0" err="1">
                <a:solidFill>
                  <a:srgbClr val="FF0000"/>
                </a:solidFill>
                <a:latin typeface="Arial" panose="020B0604020202020204" pitchFamily="34" charset="0"/>
                <a:cs typeface="Arial" panose="020B0604020202020204" pitchFamily="34" charset="0"/>
              </a:rPr>
              <a:t>Учир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нь</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их</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хотуудыг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үхэр</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хулгана</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барааддаг</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зантай</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ажээ</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Ам</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цагаан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хулганаар</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арван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хоёр</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жилийг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эхэлж</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Эрдэнийн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зүйлээр</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бөөлжөөд</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байдаг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эрүү</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цагаан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хулгана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нэгэн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жил</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ээ</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гэж</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дуулсаар</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өдий</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хүрсэн</a:t>
            </a:r>
            <a:r>
              <a:rPr lang="en-US" sz="2400" dirty="0">
                <a:latin typeface="Arial" panose="020B0604020202020204" pitchFamily="34" charset="0"/>
                <a:cs typeface="Arial" panose="020B0604020202020204" pitchFamily="34" charset="0"/>
              </a:rPr>
              <a:t> </a:t>
            </a:r>
            <a:r>
              <a:rPr lang="mn-MN" sz="2400" dirty="0" err="1">
                <a:latin typeface="Arial" panose="020B0604020202020204" pitchFamily="34" charset="0"/>
                <a:cs typeface="Arial" panose="020B0604020202020204" pitchFamily="34" charset="0"/>
              </a:rPr>
              <a:t>М</a:t>
            </a:r>
            <a:r>
              <a:rPr lang="en-US" sz="2400" dirty="0" err="1" smtClean="0">
                <a:latin typeface="Arial" panose="020B0604020202020204" pitchFamily="34" charset="0"/>
                <a:cs typeface="Arial" panose="020B0604020202020204" pitchFamily="34" charset="0"/>
              </a:rPr>
              <a:t>онголчуудад</a:t>
            </a:r>
            <a:r>
              <a:rPr lang="en-US" sz="2400" dirty="0" smtClean="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үхэр</a:t>
            </a:r>
            <a:r>
              <a:rPr lang="en-US" sz="2400" dirty="0">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хулгана</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одоохондоо</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айдас</a:t>
            </a:r>
            <a:r>
              <a:rPr lang="en-US" sz="2400" dirty="0">
                <a:solidFill>
                  <a:srgbClr val="0070C0"/>
                </a:solidFill>
                <a:latin typeface="Arial" panose="020B0604020202020204" pitchFamily="34" charset="0"/>
                <a:cs typeface="Arial" panose="020B0604020202020204" pitchFamily="34" charset="0"/>
              </a:rPr>
              <a:t> </a:t>
            </a:r>
            <a:r>
              <a:rPr lang="en-US" sz="2400" dirty="0" err="1">
                <a:solidFill>
                  <a:srgbClr val="0070C0"/>
                </a:solidFill>
                <a:latin typeface="Arial" panose="020B0604020202020204" pitchFamily="34" charset="0"/>
                <a:cs typeface="Arial" panose="020B0604020202020204" pitchFamily="34" charset="0"/>
              </a:rPr>
              <a:t>төрүүлэхгүй</a:t>
            </a:r>
            <a:r>
              <a:rPr lang="en-US" sz="2400" dirty="0">
                <a:solidFill>
                  <a:srgbClr val="0070C0"/>
                </a:solidFill>
                <a:latin typeface="Arial" panose="020B0604020202020204" pitchFamily="34" charset="0"/>
                <a:cs typeface="Arial" panose="020B0604020202020204" pitchFamily="34" charset="0"/>
              </a:rPr>
              <a:t> л </a:t>
            </a:r>
            <a:r>
              <a:rPr lang="en-US" sz="2400" dirty="0" err="1">
                <a:solidFill>
                  <a:srgbClr val="0070C0"/>
                </a:solidFill>
                <a:latin typeface="Arial" panose="020B0604020202020204" pitchFamily="34" charset="0"/>
                <a:cs typeface="Arial" panose="020B0604020202020204" pitchFamily="34" charset="0"/>
              </a:rPr>
              <a:t>байна</a:t>
            </a:r>
            <a:r>
              <a:rPr lang="en-US" sz="2400" dirty="0">
                <a:solidFill>
                  <a:srgbClr val="0070C0"/>
                </a:solidFill>
                <a:latin typeface="Arial" panose="020B0604020202020204" pitchFamily="34" charset="0"/>
                <a:cs typeface="Arial" panose="020B0604020202020204" pitchFamily="34" charset="0"/>
              </a:rPr>
              <a:t>.</a:t>
            </a:r>
          </a:p>
          <a:p>
            <a:endParaRPr lang="mn-MN"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8841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0304" y="169393"/>
            <a:ext cx="12011696" cy="6514741"/>
          </a:xfrm>
        </p:spPr>
        <p:txBody>
          <a:bodyPr>
            <a:noAutofit/>
          </a:bodyPr>
          <a:lstStyle/>
          <a:p>
            <a:pPr marL="0" indent="0">
              <a:buNone/>
            </a:pPr>
            <a:r>
              <a:rPr lang="en-US" b="1" i="1" dirty="0" smtClean="0">
                <a:latin typeface="Arial" panose="020B0604020202020204" pitchFamily="34" charset="0"/>
                <a:cs typeface="Arial" panose="020B0604020202020204" pitchFamily="34" charset="0"/>
              </a:rPr>
              <a:t>                                                   </a:t>
            </a:r>
            <a:r>
              <a:rPr lang="mn-MN" b="1" i="1" dirty="0" smtClean="0">
                <a:latin typeface="Arial" panose="020B0604020202020204" pitchFamily="34" charset="0"/>
                <a:cs typeface="Arial" panose="020B0604020202020204" pitchFamily="34" charset="0"/>
              </a:rPr>
              <a:t>Гээгдсэн </a:t>
            </a:r>
            <a:r>
              <a:rPr lang="mn-MN" b="1" i="1" dirty="0">
                <a:latin typeface="Arial" panose="020B0604020202020204" pitchFamily="34" charset="0"/>
                <a:cs typeface="Arial" panose="020B0604020202020204" pitchFamily="34" charset="0"/>
              </a:rPr>
              <a:t>гурван аугаа</a:t>
            </a:r>
            <a:endParaRPr lang="en-US" dirty="0">
              <a:latin typeface="Arial" panose="020B0604020202020204" pitchFamily="34" charset="0"/>
              <a:cs typeface="Arial" panose="020B0604020202020204" pitchFamily="34" charset="0"/>
            </a:endParaRPr>
          </a:p>
          <a:p>
            <a:pPr marL="0" indent="0">
              <a:buNone/>
            </a:pPr>
            <a:r>
              <a:rPr lang="mn-MN" sz="2400" dirty="0">
                <a:solidFill>
                  <a:schemeClr val="bg1"/>
                </a:solidFill>
                <a:latin typeface="Arial" panose="020B0604020202020204" pitchFamily="34" charset="0"/>
                <a:cs typeface="Arial" panose="020B0604020202020204" pitchFamily="34" charset="0"/>
              </a:rPr>
              <a:t>	</a:t>
            </a:r>
            <a:r>
              <a:rPr lang="mn-MN" sz="2800" dirty="0">
                <a:solidFill>
                  <a:schemeClr val="bg1"/>
                </a:solidFill>
                <a:latin typeface="Arial" panose="020B0604020202020204" pitchFamily="34" charset="0"/>
                <a:cs typeface="Arial" panose="020B0604020202020204" pitchFamily="34" charset="0"/>
              </a:rPr>
              <a:t>Нялх хүүхдийг харсан хүн, хэрвээ, нүдэн эс бүрхэг бөгөөс, харсан даруйдаа л хайрлах сэтгэл  алдуурч, хэрэв зээ, хэл эс татмаг бөгөөс, учирсан даруйдаа л өхөөрдөх үг унагана. </a:t>
            </a:r>
            <a:endParaRPr lang="en-US" sz="2800" dirty="0">
              <a:solidFill>
                <a:schemeClr val="bg1"/>
              </a:solidFill>
              <a:latin typeface="Arial" panose="020B0604020202020204" pitchFamily="34" charset="0"/>
              <a:cs typeface="Arial" panose="020B0604020202020204" pitchFamily="34" charset="0"/>
            </a:endParaRPr>
          </a:p>
          <a:p>
            <a:pPr marL="0" indent="0">
              <a:buNone/>
            </a:pPr>
            <a:r>
              <a:rPr lang="mn-MN" sz="2400" dirty="0">
                <a:solidFill>
                  <a:schemeClr val="tx1"/>
                </a:solidFill>
                <a:latin typeface="Arial" panose="020B0604020202020204" pitchFamily="34" charset="0"/>
                <a:cs typeface="Arial" panose="020B0604020202020204" pitchFamily="34" charset="0"/>
              </a:rPr>
              <a:t>	</a:t>
            </a:r>
            <a:r>
              <a:rPr lang="mn-MN" sz="2800" dirty="0">
                <a:solidFill>
                  <a:schemeClr val="tx1"/>
                </a:solidFill>
                <a:latin typeface="Arial" panose="020B0604020202020204" pitchFamily="34" charset="0"/>
                <a:cs typeface="Arial" panose="020B0604020202020204" pitchFamily="34" charset="0"/>
              </a:rPr>
              <a:t>Хүүхдийн, харуут хайр булаам, үзүүт үгээ барам өхөөрдөм хөөрхний  “учиг” нь “хүүхэд чанар” – ын гурван аугаад, үүнд, гэнэн цайлган, ариун, хоргүйн аугаад тус тус оршино. </a:t>
            </a:r>
            <a:endParaRPr lang="en-US" sz="2800" dirty="0">
              <a:solidFill>
                <a:schemeClr val="tx1"/>
              </a:solidFill>
              <a:latin typeface="Arial" panose="020B0604020202020204" pitchFamily="34" charset="0"/>
              <a:cs typeface="Arial" panose="020B0604020202020204" pitchFamily="34" charset="0"/>
            </a:endParaRPr>
          </a:p>
          <a:p>
            <a:pPr marL="0" indent="0">
              <a:buNone/>
            </a:pPr>
            <a:r>
              <a:rPr lang="mn-MN" sz="2000" dirty="0">
                <a:latin typeface="Arial" panose="020B0604020202020204" pitchFamily="34" charset="0"/>
                <a:cs typeface="Arial" panose="020B0604020202020204" pitchFamily="34" charset="0"/>
              </a:rPr>
              <a:t>	</a:t>
            </a:r>
            <a:r>
              <a:rPr lang="mn-MN" sz="2400" dirty="0">
                <a:latin typeface="Arial" panose="020B0604020202020204" pitchFamily="34" charset="0"/>
                <a:cs typeface="Arial" panose="020B0604020202020204" pitchFamily="34" charset="0"/>
              </a:rPr>
              <a:t>Ойрхи цагийн аюумшиг, гунигийн сурвалж нь өнөөгийн хүүхэд багачууд “хүүхэд чанараа” гээсний хар гай</a:t>
            </a:r>
            <a:r>
              <a:rPr lang="en-US" sz="2400" dirty="0">
                <a:latin typeface="Arial" panose="020B0604020202020204" pitchFamily="34" charset="0"/>
                <a:cs typeface="Arial" panose="020B0604020202020204" pitchFamily="34" charset="0"/>
              </a:rPr>
              <a:t>!</a:t>
            </a:r>
          </a:p>
          <a:p>
            <a:pPr marL="0" indent="0">
              <a:buNone/>
            </a:pPr>
            <a:r>
              <a:rPr lang="mn-MN" sz="2400" dirty="0">
                <a:latin typeface="Arial" panose="020B0604020202020204" pitchFamily="34" charset="0"/>
                <a:cs typeface="Arial" panose="020B0604020202020204" pitchFamily="34" charset="0"/>
              </a:rPr>
              <a:t>	Эдүгээ ахуйн багачуудыг харахуйяа, хайрлахаасаа түрүүнд уурсах, өхөөрдөхөөсөө түрүүнд айх сэтгэл төрнөм. Яагаад??</a:t>
            </a:r>
            <a:endParaRPr lang="en-US" sz="2400" dirty="0">
              <a:latin typeface="Arial" panose="020B0604020202020204" pitchFamily="34" charset="0"/>
              <a:cs typeface="Arial" panose="020B0604020202020204" pitchFamily="34" charset="0"/>
            </a:endParaRPr>
          </a:p>
          <a:p>
            <a:pPr marL="0" indent="0">
              <a:buNone/>
            </a:pPr>
            <a:r>
              <a:rPr lang="mn-MN" sz="2400" dirty="0">
                <a:latin typeface="Arial" panose="020B0604020202020204" pitchFamily="34" charset="0"/>
                <a:cs typeface="Arial" panose="020B0604020202020204" pitchFamily="34" charset="0"/>
              </a:rPr>
              <a:t>	Учир ухваас, өнөө цагийн хүүхдүүд “хүүхэд чанар” – ын гурван аугааг онхид гээжээ. </a:t>
            </a:r>
            <a:endParaRPr lang="en-US" sz="2400" dirty="0">
              <a:latin typeface="Arial" panose="020B0604020202020204" pitchFamily="34" charset="0"/>
              <a:cs typeface="Arial" panose="020B0604020202020204" pitchFamily="34" charset="0"/>
            </a:endParaRPr>
          </a:p>
          <a:p>
            <a:pPr marL="0" indent="0">
              <a:buNone/>
            </a:pPr>
            <a:r>
              <a:rPr lang="mn-MN" sz="2400" dirty="0">
                <a:latin typeface="Arial" panose="020B0604020202020204" pitchFamily="34" charset="0"/>
                <a:cs typeface="Arial" panose="020B0604020202020204" pitchFamily="34" charset="0"/>
              </a:rPr>
              <a:t>	Гурван аугаагийн гээгдэл, нэгд, ижийнхээ уураг сүүний нүнжгийг гээснээс, хоёрт, эх нутгийнхаа эрчим, шимийн нүнжгийг гээснээс, гуравт, элгэн төрөл ардынхаа эрдэм буяны нүнжгийг гээснээс тус тус үүджээ.</a:t>
            </a:r>
            <a:endParaRPr lang="en-US" sz="2400" dirty="0">
              <a:latin typeface="Arial" panose="020B0604020202020204" pitchFamily="34" charset="0"/>
              <a:cs typeface="Arial" panose="020B0604020202020204" pitchFamily="34" charset="0"/>
            </a:endParaRPr>
          </a:p>
          <a:p>
            <a:pPr marL="0" indent="0">
              <a:buNone/>
            </a:pPr>
            <a:endParaRPr lang="mn-MN"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66644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19763873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425</TotalTime>
  <Words>524</Words>
  <Application>Microsoft Office PowerPoint</Application>
  <PresentationFormat>Widescreen</PresentationFormat>
  <Paragraphs>44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 Boardroom</vt:lpstr>
      <vt:lpstr>Эсээ гэж юу вэ?</vt:lpstr>
      <vt:lpstr>Эсээний бүтэц ба бичих аргачлал </vt:lpstr>
      <vt:lpstr>Хөтөч өгүүлбэрийг бичих: </vt:lpstr>
      <vt:lpstr>Цогцолбор бүрт толгой өгүүлбэр бичих: </vt:lpstr>
      <vt:lpstr>Эсээг  төгсгөх: </vt:lpstr>
      <vt:lpstr> Дүгнэлт бичихдээ: </vt:lpstr>
      <vt:lpstr> Загварчилбал:  </vt:lpstr>
      <vt:lpstr>Дадлага ажил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Эсээ гэж юу вэ?</dc:title>
  <dc:creator>Tumee J</dc:creator>
  <cp:lastModifiedBy>j. Tumendemberel</cp:lastModifiedBy>
  <cp:revision>38</cp:revision>
  <dcterms:created xsi:type="dcterms:W3CDTF">2016-04-12T16:11:06Z</dcterms:created>
  <dcterms:modified xsi:type="dcterms:W3CDTF">2019-11-05T06:02:06Z</dcterms:modified>
</cp:coreProperties>
</file>