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notesMasterIdLst>
    <p:notesMasterId r:id="rId34"/>
  </p:notesMasterIdLst>
  <p:sldIdLst>
    <p:sldId id="256" r:id="rId2"/>
    <p:sldId id="258" r:id="rId3"/>
    <p:sldId id="279" r:id="rId4"/>
    <p:sldId id="280" r:id="rId5"/>
    <p:sldId id="281" r:id="rId6"/>
    <p:sldId id="259" r:id="rId7"/>
    <p:sldId id="283" r:id="rId8"/>
    <p:sldId id="284" r:id="rId9"/>
    <p:sldId id="285" r:id="rId10"/>
    <p:sldId id="260" r:id="rId11"/>
    <p:sldId id="286" r:id="rId12"/>
    <p:sldId id="287" r:id="rId13"/>
    <p:sldId id="303" r:id="rId14"/>
    <p:sldId id="304" r:id="rId15"/>
    <p:sldId id="292" r:id="rId16"/>
    <p:sldId id="293" r:id="rId17"/>
    <p:sldId id="294" r:id="rId18"/>
    <p:sldId id="295" r:id="rId19"/>
    <p:sldId id="296" r:id="rId20"/>
    <p:sldId id="297" r:id="rId21"/>
    <p:sldId id="288" r:id="rId22"/>
    <p:sldId id="289" r:id="rId23"/>
    <p:sldId id="290" r:id="rId24"/>
    <p:sldId id="298" r:id="rId25"/>
    <p:sldId id="291" r:id="rId26"/>
    <p:sldId id="299" r:id="rId27"/>
    <p:sldId id="305" r:id="rId28"/>
    <p:sldId id="300" r:id="rId29"/>
    <p:sldId id="301" r:id="rId30"/>
    <p:sldId id="302" r:id="rId31"/>
    <p:sldId id="276" r:id="rId32"/>
    <p:sldId id="27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2" autoAdjust="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2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B43317-A807-4E86-AC79-57FD132983B4}" type="datetimeFigureOut">
              <a:rPr lang="en-US" smtClean="0"/>
              <a:t>9/15/2019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8EF44-DF13-4582-B58A-56115BAE2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802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8EF44-DF13-4582-B58A-56115BAE247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n-M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8EF44-DF13-4582-B58A-56115BAE247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79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8EF44-DF13-4582-B58A-56115BAE247E}" type="slidenum">
              <a:rPr 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252FDEFD-26D4-4683-9619-91CDCC9A10A0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12000">
    <p:newsflash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2343-76AE-4200-9A1D-9F3FF6BE2491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D4371-D29D-49DA-8633-BD572AE3BC8B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86296-6165-4C88-9286-5E3E638D7280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3330E-6A9E-4FB2-901C-B34A7895EA18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003E7-5DB6-4DCC-8285-989F201C8FAA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E8EBE-4B71-4C50-8548-AFFC1856024A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D71DD-6192-4D75-BECE-79925D9D444B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43C90-BBFF-4F63-987B-3098EC620617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masterClrMapping/>
  </p:clrMapOvr>
  <p:transition spd="slow" advTm="12000">
    <p:newsflash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105B4-0CDC-4995-909B-794D695ACDBE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105B4-0CDC-4995-909B-794D695ACDBE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1023FE-2798-4ECE-9930-3B8E99C32D91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2000">
    <p:newsflash/>
    <p:sndAc>
      <p:stSnd>
        <p:snd r:embed="rId1" name="camera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D5C54-2D8D-4B36-AF0F-17305064EB93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2000">
    <p:newsflash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105B4-0CDC-4995-909B-794D695ACDBE}" type="datetime1">
              <a:rPr lang="en-US" smtClean="0"/>
              <a:pPr/>
              <a:t>9/15/2019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</p:sldLayoutIdLst>
  <p:transition spd="slow" advTm="12000">
    <p:newsflash/>
    <p:sndAc>
      <p:stSnd>
        <p:snd r:embed="rId15" name="camera.wav"/>
      </p:stSnd>
    </p:sndAc>
  </p:transition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Oyunjargal\Desktop\Free%20Desktop%20Clock.lnk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" y="1857364"/>
            <a:ext cx="9144000" cy="147002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b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algn="ctr"/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mn-MN" sz="8000" b="1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>-ð </a:t>
            </a:r>
            <a:r>
              <a:rPr lang="en-US" sz="8000" b="1" dirty="0" err="1" smtClean="0">
                <a:latin typeface="Times New Roman" pitchFamily="18" charset="0"/>
                <a:cs typeface="Times New Roman" pitchFamily="18" charset="0"/>
              </a:rPr>
              <a:t>ñàðûí</a:t>
            </a:r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sz="8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80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sz="8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3968" y="3861048"/>
            <a:ext cx="3545560" cy="634760"/>
          </a:xfrm>
        </p:spPr>
        <p:txBody>
          <a:bodyPr>
            <a:normAutofit fontScale="85000" lnSpcReduction="20000"/>
          </a:bodyPr>
          <a:lstStyle/>
          <a:p>
            <a:r>
              <a:rPr lang="mn-MN" sz="3200" b="1" dirty="0" smtClean="0">
                <a:latin typeface="Times New Roman" pitchFamily="18" charset="0"/>
                <a:cs typeface="Times New Roman" pitchFamily="18" charset="0"/>
              </a:rPr>
              <a:t>10-р анги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1844824"/>
            <a:ext cx="9144000" cy="1470025"/>
          </a:xfrm>
          <a:prstGeom prst="rect">
            <a:avLst/>
          </a:prstGeom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b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mn-MN" sz="8000" b="1" spc="200" dirty="0" smtClean="0">
                <a:solidFill>
                  <a:schemeClr val="tx1"/>
                </a:solidFill>
                <a:latin typeface="AGSouvenir Mon" pitchFamily="34" charset="0"/>
              </a:rPr>
              <a:t>Өнөөдөр </a:t>
            </a:r>
            <a:endParaRPr kumimoji="0" lang="en-US" sz="8000" b="1" i="0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Souvenir Mon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3" name="chimes.wav"/>
          </p:stSnd>
        </p:sndAc>
      </p:transition>
    </mc:Choice>
    <mc:Fallback>
      <p:transition>
        <p:cut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14942" y="142852"/>
            <a:ext cx="3643338" cy="642942"/>
          </a:xfrm>
        </p:spPr>
        <p:txBody>
          <a:bodyPr>
            <a:normAutofit/>
          </a:bodyPr>
          <a:lstStyle/>
          <a:p>
            <a:r>
              <a:rPr lang="en-US" sz="2400" b="1" dirty="0" err="1" smtClean="0">
                <a:latin typeface="Arial Mon" pitchFamily="34" charset="-52"/>
                <a:cs typeface="Times New Roman" pitchFamily="18" charset="0"/>
              </a:rPr>
              <a:t>Ñýäýë</a:t>
            </a:r>
            <a:r>
              <a:rPr lang="en-US" sz="2400" b="1" dirty="0" smtClean="0">
                <a:latin typeface="Arial Mon" pitchFamily="34" charset="-52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Mon" pitchFamily="34" charset="-52"/>
                <a:cs typeface="Times New Roman" pitchFamily="18" charset="0"/>
              </a:rPr>
              <a:t>òºð</a:t>
            </a:r>
            <a:r>
              <a:rPr lang="en-US" sz="2400" b="1" dirty="0" smtClean="0">
                <a:latin typeface="Arial Mon" pitchFamily="34" charset="-52"/>
                <a:cs typeface="Times New Roman" pitchFamily="18" charset="0"/>
              </a:rPr>
              <a:t>¿¿</a:t>
            </a:r>
            <a:r>
              <a:rPr lang="en-US" sz="2400" b="1" dirty="0" err="1" smtClean="0">
                <a:latin typeface="Arial Mon" pitchFamily="34" charset="-52"/>
                <a:cs typeface="Times New Roman" pitchFamily="18" charset="0"/>
              </a:rPr>
              <a:t>ëýõ</a:t>
            </a:r>
            <a:r>
              <a:rPr lang="en-US" sz="2400" b="1" dirty="0" smtClean="0">
                <a:latin typeface="Arial Mon" pitchFamily="34" charset="-52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Arial Mon" pitchFamily="34" charset="-52"/>
                <a:cs typeface="Times New Roman" pitchFamily="18" charset="0"/>
              </a:rPr>
              <a:t>íü</a:t>
            </a:r>
            <a:endParaRPr lang="en-US" sz="2400" b="1" dirty="0">
              <a:latin typeface="Arial Mon" pitchFamily="34" charset="-52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605" y="980728"/>
            <a:ext cx="8676456" cy="5357850"/>
          </a:xfrm>
          <a:ln>
            <a:noFill/>
          </a:ln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US" sz="3600" b="1" dirty="0" smtClean="0">
                <a:latin typeface="Times New Roman Mon" pitchFamily="18" charset="0"/>
                <a:cs typeface="Times New Roman" pitchFamily="18" charset="0"/>
              </a:rPr>
              <a:t>ÕÓÐÄ ÃÝÆ ÞÓ ÂÝ? </a:t>
            </a:r>
          </a:p>
          <a:p>
            <a:pPr algn="ctr">
              <a:lnSpc>
                <a:spcPct val="150000"/>
              </a:lnSpc>
              <a:buNone/>
            </a:pP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Õóðäíû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òàëààðõ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á¿õ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îéëãîëò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,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ìýäëýãýý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áàãèéí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ãèø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¿¿ä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òóñ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á¿ð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äàâõàðäóóëàëã¿é</a:t>
            </a:r>
            <a:r>
              <a:rPr lang="mn-MN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mn-MN" sz="2000" b="1" i="1" dirty="0" smtClean="0">
                <a:latin typeface="Times New Roman Mon" pitchFamily="18" charset="0"/>
                <a:cs typeface="Times New Roman" pitchFamily="18" charset="0"/>
              </a:rPr>
              <a:t>тарааж өгсөн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öààñíû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àðä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áàãààðàà</a:t>
            </a:r>
            <a:r>
              <a:rPr lang="mn-MN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õàìòðàí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2000" b="1" i="1" dirty="0" err="1" smtClean="0">
                <a:latin typeface="Times New Roman Mon" pitchFamily="18" charset="0"/>
                <a:cs typeface="Times New Roman" pitchFamily="18" charset="0"/>
              </a:rPr>
              <a:t>áè÷íý</a:t>
            </a:r>
            <a:r>
              <a:rPr lang="en-US" sz="2000" b="1" i="1" dirty="0" smtClean="0">
                <a:latin typeface="Times New Roman Mon" pitchFamily="18" charset="0"/>
                <a:cs typeface="Times New Roman" pitchFamily="18" charset="0"/>
              </a:rPr>
              <a:t> ¿¿?</a:t>
            </a:r>
          </a:p>
          <a:p>
            <a:pPr algn="ctr">
              <a:lnSpc>
                <a:spcPct val="150000"/>
              </a:lnSpc>
              <a:buNone/>
            </a:pPr>
            <a:r>
              <a:rPr lang="en-US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/>
                <a:latin typeface="Times New Roman Mon" pitchFamily="18" charset="0"/>
                <a:cs typeface="Times New Roman" pitchFamily="18" charset="0"/>
              </a:rPr>
              <a:t>ÕÓÃÀÖÀÀ </a:t>
            </a:r>
            <a:r>
              <a:rPr lang="mn-MN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/>
                <a:latin typeface="Times New Roman Mo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/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/>
                <a:latin typeface="Times New Roman Mon" pitchFamily="18" charset="0"/>
                <a:cs typeface="Times New Roman" pitchFamily="18" charset="0"/>
              </a:rPr>
              <a:t>ìèí</a:t>
            </a:r>
            <a:endParaRPr lang="en-US" sz="32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/>
              <a:latin typeface="Times New Roman Mo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Program Files\Microsoft Office\MEDIA\CAGCAT10\j0234131.wmf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39230" y="5000636"/>
            <a:ext cx="1482265" cy="15761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34000">
        <p:cut/>
        <p:sndAc>
          <p:stSnd>
            <p:snd r:embed="rId2" name="camera.wav"/>
          </p:stSnd>
        </p:sndAc>
      </p:transition>
    </mc:Choice>
    <mc:Fallback>
      <p:transition advClick="0" advTm="34000"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00042"/>
            <a:ext cx="5554231" cy="590619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Click="0" advTm="35000">
        <p:cut/>
        <p:sndAc>
          <p:stSnd>
            <p:snd r:embed="rId2" name="camera.wav"/>
          </p:stSnd>
        </p:sndAc>
      </p:transition>
    </mc:Choice>
    <mc:Fallback>
      <p:transition advClick="0" advTm="35000"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0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001056" cy="642942"/>
          </a:xfrm>
        </p:spPr>
        <p:txBody>
          <a:bodyPr>
            <a:noAutofit/>
          </a:bodyPr>
          <a:lstStyle/>
          <a:p>
            <a:r>
              <a:rPr lang="en-US" sz="4400" b="1" dirty="0" err="1" smtClean="0">
                <a:latin typeface="Times New Roman Mon" pitchFamily="18" charset="0"/>
                <a:cs typeface="Times New Roman" pitchFamily="18" charset="0"/>
              </a:rPr>
              <a:t>Õóðä</a:t>
            </a:r>
            <a:r>
              <a:rPr lang="en-US" sz="4400" b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 Mon" pitchFamily="18" charset="0"/>
                <a:cs typeface="Times New Roman" pitchFamily="18" charset="0"/>
              </a:rPr>
              <a:t>ãýäýã</a:t>
            </a:r>
            <a:r>
              <a:rPr lang="en-US" sz="4400" b="1" dirty="0" smtClean="0">
                <a:latin typeface="Times New Roman Mo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 Mon" pitchFamily="18" charset="0"/>
                <a:cs typeface="Times New Roman" pitchFamily="18" charset="0"/>
              </a:rPr>
              <a:t>íü</a:t>
            </a:r>
            <a:r>
              <a:rPr lang="en-US" sz="4400" b="1" dirty="0" smtClean="0">
                <a:latin typeface="Times New Roman Mon" pitchFamily="18" charset="0"/>
                <a:cs typeface="Times New Roman" pitchFamily="18" charset="0"/>
              </a:rPr>
              <a:t>…………….</a:t>
            </a:r>
            <a:endParaRPr lang="en-US" sz="4400" b="1" dirty="0">
              <a:latin typeface="Times New Roman Mo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8596" y="1357298"/>
            <a:ext cx="87154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b="1" dirty="0" smtClean="0">
                <a:latin typeface="AGSouvenir Mon" pitchFamily="34" charset="0"/>
              </a:rPr>
              <a:t>  </a:t>
            </a:r>
            <a:r>
              <a:rPr lang="en-US" sz="2800" b="1" dirty="0" err="1" smtClean="0">
                <a:latin typeface="Arial Mon" pitchFamily="34" charset="-52"/>
              </a:rPr>
              <a:t>Áèåèéí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õºäºëã</a:t>
            </a:r>
            <a:r>
              <a:rPr lang="en-US" sz="2800" b="1" dirty="0" smtClean="0">
                <a:latin typeface="Arial Mon" pitchFamily="34" charset="-52"/>
              </a:rPr>
              <a:t>ºº</a:t>
            </a:r>
            <a:r>
              <a:rPr lang="en-US" sz="2800" b="1" dirty="0" err="1" smtClean="0">
                <a:latin typeface="Arial Mon" pitchFamily="34" charset="-52"/>
              </a:rPr>
              <a:t>íèé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õóðäàí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óäààíûã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õýìæäýã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ôèçèê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õýìæèãäýõ</a:t>
            </a:r>
            <a:r>
              <a:rPr lang="en-US" sz="2800" b="1" dirty="0" smtClean="0">
                <a:latin typeface="Arial Mon" pitchFamily="34" charset="-52"/>
              </a:rPr>
              <a:t>¿¿í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b="1" dirty="0" smtClean="0">
                <a:latin typeface="Arial Mon" pitchFamily="34" charset="-52"/>
              </a:rPr>
              <a:t>  </a:t>
            </a:r>
            <a:r>
              <a:rPr lang="en-US" sz="2800" b="1" dirty="0" err="1" smtClean="0">
                <a:latin typeface="Arial Mon" pitchFamily="34" charset="-52"/>
              </a:rPr>
              <a:t>Çàì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õóãàöààãààð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èëýðõèéëýãääýã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õýìæèãäýõ</a:t>
            </a:r>
            <a:r>
              <a:rPr lang="en-US" sz="2800" b="1" dirty="0" smtClean="0">
                <a:latin typeface="Arial Mon" pitchFamily="34" charset="-52"/>
              </a:rPr>
              <a:t>¿¿í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Áàéðøëûí</a:t>
            </a:r>
            <a:r>
              <a:rPr lang="en-US" sz="2800" b="1" dirty="0" smtClean="0">
                <a:latin typeface="Arial Mon" pitchFamily="34" charset="-52"/>
              </a:rPr>
              <a:t> ºº</a:t>
            </a:r>
            <a:r>
              <a:rPr lang="en-US" sz="2800" b="1" dirty="0" err="1" smtClean="0">
                <a:latin typeface="Arial Mon" pitchFamily="34" charset="-52"/>
              </a:rPr>
              <a:t>ð÷ëºëò</a:t>
            </a:r>
            <a:r>
              <a:rPr lang="en-US" sz="2800" b="1" dirty="0" smtClean="0">
                <a:latin typeface="Arial Mon" pitchFamily="34" charset="-52"/>
              </a:rPr>
              <a:t>ººð </a:t>
            </a:r>
            <a:r>
              <a:rPr lang="en-US" sz="2800" b="1" dirty="0" err="1" smtClean="0">
                <a:latin typeface="Arial Mon" pitchFamily="34" charset="-52"/>
              </a:rPr>
              <a:t>òîäîðõîéëîãääîã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ôèçèê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õýìæèãäýõ</a:t>
            </a:r>
            <a:r>
              <a:rPr lang="en-US" sz="2800" b="1" dirty="0" smtClean="0">
                <a:latin typeface="Arial Mon" pitchFamily="34" charset="-52"/>
              </a:rPr>
              <a:t>¿¿í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b="1" dirty="0" err="1" smtClean="0">
                <a:latin typeface="Arial Mon" pitchFamily="34" charset="-52"/>
              </a:rPr>
              <a:t>Áèåèéí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òóóëñàí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çàìûã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õàðãàëçàõ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õóãàöààíä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õàðüöóóëæ</a:t>
            </a:r>
            <a:r>
              <a:rPr lang="en-US" sz="2800" b="1" dirty="0" smtClean="0">
                <a:latin typeface="Arial Mon" pitchFamily="34" charset="-52"/>
              </a:rPr>
              <a:t> </a:t>
            </a:r>
            <a:r>
              <a:rPr lang="en-US" sz="2800" b="1" dirty="0" err="1" smtClean="0">
                <a:latin typeface="Arial Mon" pitchFamily="34" charset="-52"/>
              </a:rPr>
              <a:t>îëäîã</a:t>
            </a:r>
            <a:endParaRPr lang="en-US" sz="2800" b="1" dirty="0" smtClean="0">
              <a:latin typeface="Arial Mon" pitchFamily="34" charset="-5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0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001056" cy="642942"/>
          </a:xfrm>
        </p:spPr>
        <p:txBody>
          <a:bodyPr>
            <a:noAutofit/>
          </a:bodyPr>
          <a:lstStyle/>
          <a:p>
            <a:r>
              <a:rPr lang="en-US" sz="4400" b="1" dirty="0" err="1" smtClean="0">
                <a:latin typeface="Times New Roman Mon" pitchFamily="18" charset="0"/>
                <a:cs typeface="Times New Roman" pitchFamily="18" charset="0"/>
              </a:rPr>
              <a:t>Õóðäûã</a:t>
            </a:r>
            <a:r>
              <a:rPr lang="en-US" sz="4400" b="1" dirty="0" smtClean="0">
                <a:latin typeface="Times New Roman Mon" pitchFamily="18" charset="0"/>
                <a:cs typeface="Times New Roman" pitchFamily="18" charset="0"/>
              </a:rPr>
              <a:t> ……………….</a:t>
            </a:r>
            <a:endParaRPr lang="en-US" sz="4400" b="1" dirty="0">
              <a:latin typeface="Times New Roman Mo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1357298"/>
            <a:ext cx="1517951" cy="1552571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7488" y="1785926"/>
            <a:ext cx="46410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latin typeface="AGSouvenir Mon" pitchFamily="34" charset="0"/>
              </a:rPr>
              <a:t>òîìú¸îãîîð</a:t>
            </a:r>
            <a:r>
              <a:rPr lang="en-US" sz="3600" b="1" dirty="0" smtClean="0">
                <a:latin typeface="AGSouvenir Mon" pitchFamily="34" charset="0"/>
              </a:rPr>
              <a:t> </a:t>
            </a:r>
            <a:r>
              <a:rPr lang="en-US" sz="3600" b="1" dirty="0" err="1" smtClean="0">
                <a:latin typeface="AGSouvenir Mon" pitchFamily="34" charset="0"/>
              </a:rPr>
              <a:t>îëäîã</a:t>
            </a:r>
            <a:r>
              <a:rPr lang="en-US" b="1" dirty="0" smtClean="0">
                <a:latin typeface="AGSouvenir Mon" pitchFamily="34" charset="0"/>
              </a:rPr>
              <a:t>.</a:t>
            </a:r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3071810"/>
            <a:ext cx="1714512" cy="1191665"/>
          </a:xfrm>
          <a:prstGeom prst="rect">
            <a:avLst/>
          </a:prstGeom>
          <a:noFill/>
        </p:spPr>
      </p:pic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859735" y="3282735"/>
            <a:ext cx="44983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>
                <a:latin typeface="AGSouvenir Mon" pitchFamily="34" charset="0"/>
              </a:rPr>
              <a:t>íýãæýýð</a:t>
            </a:r>
            <a:r>
              <a:rPr lang="en-US" sz="3600" b="1" dirty="0" smtClean="0">
                <a:latin typeface="AGSouvenir Mon" pitchFamily="34" charset="0"/>
              </a:rPr>
              <a:t> </a:t>
            </a:r>
            <a:r>
              <a:rPr lang="en-US" sz="3600" b="1" dirty="0" err="1" smtClean="0">
                <a:latin typeface="AGSouvenir Mon" pitchFamily="34" charset="0"/>
              </a:rPr>
              <a:t>õýìæäýã</a:t>
            </a:r>
            <a:r>
              <a:rPr lang="en-US" sz="3600" b="1" dirty="0" smtClean="0">
                <a:latin typeface="AGSouvenir Mon" pitchFamily="34" charset="0"/>
              </a:rPr>
              <a:t>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539552" y="4688932"/>
                <a:ext cx="3043525" cy="13370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4400" b="1" i="1" smtClean="0">
                              <a:solidFill>
                                <a:srgbClr val="FFFF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mn-MN" sz="44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километр</m:t>
                          </m:r>
                        </m:num>
                        <m:den>
                          <m:r>
                            <a:rPr lang="en-US" sz="4400" b="1" i="1">
                              <a:solidFill>
                                <a:srgbClr val="FFFF00"/>
                              </a:solidFill>
                              <a:latin typeface="Cambria Math"/>
                            </a:rPr>
                            <m:t>цаг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4688932"/>
                <a:ext cx="3043525" cy="1337097"/>
              </a:xfrm>
              <a:prstGeom prst="rect">
                <a:avLst/>
              </a:prstGeom>
              <a:blipFill rotWithShape="1">
                <a:blip r:embed="rId5"/>
                <a:stretch>
                  <a:fillRect r="-74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3630365" y="4733925"/>
            <a:ext cx="489428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 err="1" smtClean="0">
                <a:latin typeface="AGSouvenir Mon" pitchFamily="34" charset="0"/>
              </a:rPr>
              <a:t>íýãæèé</a:t>
            </a:r>
            <a:r>
              <a:rPr lang="mn-MN" sz="3600" b="1" dirty="0" smtClean="0">
                <a:latin typeface="AGSouvenir Mon" pitchFamily="34" charset="0"/>
              </a:rPr>
              <a:t>г</a:t>
            </a:r>
            <a:r>
              <a:rPr lang="en-US" sz="3600" b="1" dirty="0" smtClean="0">
                <a:latin typeface="AGSouvenir Mon" pitchFamily="34" charset="0"/>
              </a:rPr>
              <a:t> </a:t>
            </a:r>
            <a:r>
              <a:rPr lang="en-US" sz="3600" b="1" dirty="0" err="1" smtClean="0">
                <a:latin typeface="AGSouvenir Mon" pitchFamily="34" charset="0"/>
              </a:rPr>
              <a:t>àìüäðàëä</a:t>
            </a:r>
            <a:r>
              <a:rPr lang="en-US" sz="3600" b="1" dirty="0" smtClean="0">
                <a:latin typeface="AGSouvenir Mon" pitchFamily="34" charset="0"/>
              </a:rPr>
              <a:t> </a:t>
            </a:r>
          </a:p>
          <a:p>
            <a:pPr algn="ctr"/>
            <a:r>
              <a:rPr lang="en-US" sz="3600" b="1" dirty="0" err="1" smtClean="0">
                <a:latin typeface="AGSouvenir Mon" pitchFamily="34" charset="0"/>
              </a:rPr>
              <a:t>ò¿ëõ</a:t>
            </a:r>
            <a:r>
              <a:rPr lang="en-US" sz="3600" b="1" dirty="0" smtClean="0">
                <a:latin typeface="AGSouvenir Mon" pitchFamily="34" charset="0"/>
              </a:rPr>
              <a:t>¿¿ </a:t>
            </a:r>
            <a:r>
              <a:rPr lang="en-US" sz="3600" b="1" dirty="0" err="1" smtClean="0">
                <a:latin typeface="AGSouvenir Mon" pitchFamily="34" charset="0"/>
              </a:rPr>
              <a:t>õýðýãëýäýã</a:t>
            </a:r>
            <a:r>
              <a:rPr lang="en-US" sz="3600" b="1" dirty="0" smtClean="0">
                <a:latin typeface="AGSouvenir Mon" pitchFamily="34" charset="0"/>
              </a:rPr>
              <a:t>.</a:t>
            </a:r>
            <a:endParaRPr lang="en-US" dirty="0"/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6643702" y="628652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88640"/>
            <a:ext cx="8319298" cy="648072"/>
          </a:xfrm>
        </p:spPr>
        <p:txBody>
          <a:bodyPr>
            <a:noAutofit/>
          </a:bodyPr>
          <a:lstStyle/>
          <a:p>
            <a:pPr algn="ctr"/>
            <a:r>
              <a:rPr lang="mn-MN" sz="8800" b="1" dirty="0" smtClean="0">
                <a:latin typeface="Times New Roman" pitchFamily="18" charset="0"/>
                <a:cs typeface="Times New Roman" pitchFamily="18" charset="0"/>
              </a:rPr>
              <a:t>Бодлого 1</a:t>
            </a:r>
            <a:endParaRPr lang="en-US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00660"/>
          </a:xfrm>
        </p:spPr>
        <p:txBody>
          <a:bodyPr>
            <a:noAutofit/>
          </a:bodyPr>
          <a:lstStyle/>
          <a:p>
            <a:pPr marL="216000" algn="ctr">
              <a:buNone/>
            </a:pPr>
            <a:r>
              <a:rPr lang="mn-M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Моторт завь 3 цагт 54 км зам туулав. Түүний хурдыг олж м/с-ээр илэрхийл. </a:t>
            </a:r>
          </a:p>
          <a:p>
            <a:pPr marL="216000" algn="ctr">
              <a:buNone/>
            </a:pPr>
            <a:r>
              <a:rPr lang="mn-MN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Бодлогын бичиглэлийг бүрэн гүйцэтгэж бодно. </a:t>
            </a:r>
          </a:p>
          <a:p>
            <a:pPr marL="216000" algn="ctr">
              <a:buNone/>
            </a:pPr>
            <a:r>
              <a:rPr lang="mn-M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Хугацаа 2 мин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000636"/>
            <a:ext cx="1482265" cy="15761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0">
        <p:cut/>
        <p:sndAc>
          <p:stSnd>
            <p:snd r:embed="rId2" name="camera.wav"/>
          </p:stSnd>
        </p:sndAc>
      </p:transition>
    </mc:Choice>
    <mc:Fallback>
      <p:transition advTm="0"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00042"/>
            <a:ext cx="5554231" cy="5906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584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arrow.wav"/>
          </p:stSnd>
        </p:sndAc>
      </p:transition>
    </mc:Choice>
    <mc:Fallback>
      <p:transition>
        <p:cut/>
        <p:sndAc>
          <p:stSnd>
            <p:snd r:embed="rId2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hlinkClick r:id="rId3" action="ppaction://hlinksldjump"/>
          </p:cNvPr>
          <p:cNvSpPr txBox="1">
            <a:spLocks/>
          </p:cNvSpPr>
          <p:nvPr/>
        </p:nvSpPr>
        <p:spPr>
          <a:xfrm>
            <a:off x="1115616" y="2564904"/>
            <a:ext cx="7186230" cy="266429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0" tIns="0" rIns="0" bIns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16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uLnTx/>
                <a:uFillTx/>
                <a:latin typeface="Mon_SchoolBook" pitchFamily="2" charset="0"/>
                <a:ea typeface="+mn-ea"/>
                <a:cs typeface="+mn-cs"/>
              </a:rPr>
              <a:t>5 </a:t>
            </a:r>
            <a:r>
              <a:rPr kumimoji="0" lang="mn-MN" sz="9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uLnTx/>
                <a:uFillTx/>
                <a:latin typeface="Mon_SchoolBook" pitchFamily="2" charset="0"/>
              </a:rPr>
              <a:t>м</a:t>
            </a:r>
            <a:r>
              <a:rPr lang="mn-MN" sz="9600" b="1" cap="all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latin typeface="Mon_SchoolBook" pitchFamily="2" charset="0"/>
              </a:rPr>
              <a:t>/с</a:t>
            </a:r>
            <a:endParaRPr kumimoji="0" lang="en-US" sz="96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350000"/>
                  </a:schemeClr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000" stA="25000" endPos="49000" dist="5000" dir="5400000" sy="-100000" algn="bl" rotWithShape="0"/>
              </a:effectLst>
              <a:uLnTx/>
              <a:uFillTx/>
              <a:latin typeface="Mon_SchoolBook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27584" y="404664"/>
            <a:ext cx="330571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ХАРИУ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469430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312368" cy="1008112"/>
          </a:xfrm>
        </p:spPr>
        <p:txBody>
          <a:bodyPr>
            <a:normAutofit fontScale="90000"/>
          </a:bodyPr>
          <a:lstStyle/>
          <a:p>
            <a:pPr algn="r"/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ТУРШИЛТ 1.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9701" y="1268760"/>
            <a:ext cx="3888432" cy="2873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Хэрэглэгдэх зүйлс: </a:t>
            </a:r>
          </a:p>
          <a:p>
            <a:pPr marL="571500" indent="-5715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mn-MN" sz="3200" dirty="0" smtClean="0"/>
              <a:t>Тэгш самбар</a:t>
            </a:r>
          </a:p>
          <a:p>
            <a:pPr marL="571500" indent="-5715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mn-MN" sz="3200" dirty="0" smtClean="0"/>
              <a:t>Ивүүр</a:t>
            </a:r>
          </a:p>
          <a:p>
            <a:pPr marL="571500" indent="-5715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mn-MN" sz="3200" dirty="0" smtClean="0"/>
              <a:t>Тэргэнцэр</a:t>
            </a:r>
            <a:endParaRPr lang="en-US" sz="3200" dirty="0"/>
          </a:p>
        </p:txBody>
      </p:sp>
      <p:sp>
        <p:nvSpPr>
          <p:cNvPr id="4" name="Rectangle 3"/>
          <p:cNvSpPr/>
          <p:nvPr/>
        </p:nvSpPr>
        <p:spPr>
          <a:xfrm>
            <a:off x="4141192" y="1305992"/>
            <a:ext cx="44644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Гүйцэтгэх дараалал</a:t>
            </a:r>
          </a:p>
          <a:p>
            <a:pPr algn="ctr">
              <a:lnSpc>
                <a:spcPct val="150000"/>
              </a:lnSpc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Тэгш самбар модыг ивүүр дээр налуулан байрлуулж тэргэнцэр өнхрүүлж ажиглана.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" y="4869160"/>
            <a:ext cx="7559040" cy="183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37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6632"/>
            <a:ext cx="8229600" cy="6224796"/>
          </a:xfrm>
        </p:spPr>
        <p:txBody>
          <a:bodyPr>
            <a:normAutofit fontScale="92500" lnSpcReduction="20000"/>
          </a:bodyPr>
          <a:lstStyle/>
          <a:p>
            <a:pPr marL="216000" algn="ctr">
              <a:buNone/>
            </a:pPr>
            <a:r>
              <a:rPr lang="mn-M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ХУРД БАЙНГА ӨӨРЧЛӨГДӨЖ БАЙНА.</a:t>
            </a:r>
          </a:p>
          <a:p>
            <a:pPr marL="216000" algn="ctr">
              <a:buNone/>
            </a:pPr>
            <a:endParaRPr lang="mn-MN" sz="15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16000" algn="ctr">
              <a:buNone/>
            </a:pPr>
            <a:r>
              <a:rPr lang="mn-M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Удаан байснаа хурдан болж байна.</a:t>
            </a:r>
            <a:endParaRPr 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3" name="camera.wav"/>
          </p:stSnd>
        </p:sndAc>
      </p:transition>
    </mc:Choice>
    <mc:Fallback>
      <p:transition>
        <p:cut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1226" y="980728"/>
            <a:ext cx="871296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Биеийн хурд өөрчлөгдөж байвал хурдатгалтай байна гэдэг. </a:t>
            </a:r>
          </a:p>
          <a:p>
            <a:pPr algn="ctr"/>
            <a:endParaRPr lang="mn-MN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mn-MN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Иймээс биеийн хурдны өөрчлөлтийг илэрхийлэх хэмжигдэхүүнийг </a:t>
            </a:r>
          </a:p>
          <a:p>
            <a:pPr algn="ctr"/>
            <a:r>
              <a:rPr lang="mn-MN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ХУРДАТГАЛ гэдэг.</a:t>
            </a:r>
            <a:endParaRPr lang="en-US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71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32" y="1857364"/>
            <a:ext cx="9144000" cy="1470025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b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algn="ctr"/>
            <a:r>
              <a:rPr lang="mn-MN" sz="8000" b="1" dirty="0" smtClean="0">
                <a:latin typeface="Times New Roman" pitchFamily="18" charset="0"/>
                <a:cs typeface="Times New Roman" pitchFamily="18" charset="0"/>
              </a:rPr>
              <a:t>ХУРДАТГАЛ</a:t>
            </a:r>
            <a:endParaRPr lang="en-US" sz="8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716" y="1844824"/>
            <a:ext cx="9144000" cy="1470025"/>
          </a:xfrm>
          <a:prstGeom prst="rect">
            <a:avLst/>
          </a:prstGeom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bl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GSouvenir Mon" pitchFamily="34" charset="0"/>
                <a:ea typeface="+mn-ea"/>
                <a:cs typeface="+mn-cs"/>
              </a:rPr>
              <a:t>ªÍªªÄªÐ</a:t>
            </a:r>
            <a:endParaRPr kumimoji="0" lang="en-US" sz="8000" b="1" i="0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GSouvenir Mon" pitchFamily="34" charset="0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1600" y="3789040"/>
            <a:ext cx="76851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Сурах бичгийн </a:t>
            </a: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20-р </a:t>
            </a: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нүүрийг уншицгаая.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88317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3" name="chimes.wav"/>
          </p:stSnd>
        </p:sndAc>
      </p:transition>
    </mc:Choice>
    <mc:Fallback>
      <p:transition>
        <p:cut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-29964" y="769276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552" y="1019297"/>
            <a:ext cx="8001056" cy="642942"/>
          </a:xfrm>
        </p:spPr>
        <p:txBody>
          <a:bodyPr>
            <a:noAutofit/>
          </a:bodyPr>
          <a:lstStyle/>
          <a:p>
            <a:pPr algn="ctr"/>
            <a:r>
              <a:rPr lang="mn-MN" sz="6000" b="1" dirty="0" smtClean="0">
                <a:latin typeface="Times New Roman" pitchFamily="18" charset="0"/>
                <a:cs typeface="Times New Roman" pitchFamily="18" charset="0"/>
              </a:rPr>
              <a:t>ЗОРИЛГО</a:t>
            </a:r>
            <a:endParaRPr 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3548" y="2204864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5400" dirty="0">
                <a:latin typeface="Times New Roman" pitchFamily="18" charset="0"/>
                <a:cs typeface="Times New Roman" pitchFamily="18" charset="0"/>
              </a:rPr>
              <a:t>Хурдны шинж чанаруудаас хурдатгалыг ургуулан гаргах ба тооцоолол хийхдээ ашиглах. </a:t>
            </a:r>
            <a:endParaRPr lang="mn-MN" sz="5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563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20092" y="0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303878"/>
            <a:ext cx="8001056" cy="642942"/>
          </a:xfrm>
        </p:spPr>
        <p:txBody>
          <a:bodyPr>
            <a:noAutofit/>
          </a:bodyPr>
          <a:lstStyle/>
          <a:p>
            <a:pPr algn="ctr"/>
            <a:r>
              <a:rPr lang="mn-MN" sz="6000" b="1" dirty="0" smtClean="0">
                <a:latin typeface="Times New Roman" pitchFamily="18" charset="0"/>
                <a:cs typeface="Times New Roman" pitchFamily="18" charset="0"/>
              </a:rPr>
              <a:t>ЗОРИЛТ</a:t>
            </a:r>
            <a:endParaRPr 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3548" y="1484784"/>
            <a:ext cx="83169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mn-MN" sz="3600" b="1" dirty="0" smtClean="0">
                <a:latin typeface="Times New Roman" pitchFamily="18" charset="0"/>
                <a:cs typeface="Times New Roman" pitchFamily="18" charset="0"/>
              </a:rPr>
              <a:t>Хурдатгалыг олох томъёог таниулах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mn-MN" sz="3600" b="1" dirty="0" smtClean="0">
                <a:latin typeface="Times New Roman" pitchFamily="18" charset="0"/>
                <a:cs typeface="Times New Roman" pitchFamily="18" charset="0"/>
              </a:rPr>
              <a:t>Хурдатгалын нэгжийн гаргалгаа хийх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mn-MN" sz="3600" b="1" dirty="0" smtClean="0">
                <a:latin typeface="Times New Roman" pitchFamily="18" charset="0"/>
                <a:cs typeface="Times New Roman" pitchFamily="18" charset="0"/>
              </a:rPr>
              <a:t>Хурдатгалыг олох бодлого бодох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mn-MN" sz="3600" b="1" dirty="0" smtClean="0">
                <a:latin typeface="Times New Roman" pitchFamily="18" charset="0"/>
                <a:cs typeface="Times New Roman" pitchFamily="18" charset="0"/>
              </a:rPr>
              <a:t>Туршилтаар хурдыг өөрчлөгддөг болохыг нотлох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mn-MN" sz="3600" b="1" dirty="0" smtClean="0">
                <a:latin typeface="Times New Roman" pitchFamily="18" charset="0"/>
                <a:cs typeface="Times New Roman" pitchFamily="18" charset="0"/>
              </a:rPr>
              <a:t>Ажиглалтаар хурдатгалын чиглэлийг тодорхойлох.</a:t>
            </a:r>
          </a:p>
        </p:txBody>
      </p:sp>
    </p:spTree>
    <p:extLst>
      <p:ext uri="{BB962C8B-B14F-4D97-AF65-F5344CB8AC3E}">
        <p14:creationId xmlns:p14="http://schemas.microsoft.com/office/powerpoint/2010/main" val="28765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215308" y="980728"/>
                <a:ext cx="8669408" cy="53508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4000" b="1" i="1" smtClean="0">
                        <a:latin typeface="Cambria Math"/>
                      </a:rPr>
                      <m:t>ХУРДАТГАЛ=</m:t>
                    </m:r>
                    <m:f>
                      <m:fPr>
                        <m:ctrlPr>
                          <a:rPr lang="en-US" sz="40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4000" b="1" i="1">
                            <a:latin typeface="Cambria Math"/>
                          </a:rPr>
                          <m:t>Хурдны өөрчлөлт</m:t>
                        </m:r>
                      </m:num>
                      <m:den>
                        <m:r>
                          <a:rPr lang="en-US" sz="4000" b="1" i="1">
                            <a:latin typeface="Cambria Math"/>
                          </a:rPr>
                          <m:t>Хурд өөрчлөгдсөн хугацаа</m:t>
                        </m:r>
                      </m:den>
                    </m:f>
                  </m:oMath>
                </a14:m>
                <a:endParaRPr lang="mn-MN" sz="3200" dirty="0" smtClean="0"/>
              </a:p>
              <a:p>
                <a:pPr marL="457200" indent="-457200">
                  <a:buFont typeface="Arial" pitchFamily="34" charset="0"/>
                  <a:buChar char="•"/>
                </a:pPr>
                <a:endParaRPr lang="mn-MN" sz="3200" dirty="0" smtClean="0"/>
              </a:p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4000" b="1" i="1">
                        <a:latin typeface="Cambria Math"/>
                      </a:rPr>
                      <m:t>Х</m:t>
                    </m:r>
                    <m:r>
                      <a:rPr lang="mn-MN" sz="4000" b="1" i="1" smtClean="0">
                        <a:latin typeface="Cambria Math"/>
                      </a:rPr>
                      <m:t>урдатгал</m:t>
                    </m:r>
                    <m:r>
                      <a:rPr lang="en-US" sz="4000" b="1" i="1" smtClean="0">
                        <a:latin typeface="Cambria Math"/>
                      </a:rPr>
                      <m:t> − </m:t>
                    </m:r>
                    <m:r>
                      <a:rPr lang="en-US" sz="4000" b="1" i="1" smtClean="0">
                        <a:latin typeface="Cambria Math"/>
                      </a:rPr>
                      <m:t>𝒂</m:t>
                    </m:r>
                  </m:oMath>
                </a14:m>
                <a:endParaRPr lang="mn-MN" sz="3200" b="1" i="1" dirty="0" smtClean="0">
                  <a:latin typeface="Cambria Math"/>
                </a:endParaRPr>
              </a:p>
              <a:p>
                <a:pPr marL="571500" indent="-5715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4000" b="1" i="1">
                        <a:latin typeface="Cambria Math"/>
                      </a:rPr>
                      <m:t>Х</m:t>
                    </m:r>
                    <m:r>
                      <a:rPr lang="mn-MN" sz="4000" b="1" i="1" smtClean="0">
                        <a:latin typeface="Cambria Math"/>
                      </a:rPr>
                      <m:t>урдны өөрчлөлт − </m:t>
                    </m:r>
                    <m:r>
                      <a:rPr lang="en-US" sz="4000" b="1" i="1" smtClean="0">
                        <a:latin typeface="Cambria Math"/>
                        <a:ea typeface="Cambria Math"/>
                      </a:rPr>
                      <m:t>∆</m:t>
                    </m:r>
                    <m:r>
                      <a:rPr lang="en-US" sz="4000" b="1" i="1" smtClean="0">
                        <a:latin typeface="Cambria Math"/>
                        <a:ea typeface="Cambria Math"/>
                      </a:rPr>
                      <m:t>𝝊</m:t>
                    </m:r>
                  </m:oMath>
                </a14:m>
                <a:endParaRPr lang="en-US" sz="3200" b="1" i="1" dirty="0">
                  <a:latin typeface="Cambria Math"/>
                </a:endParaRPr>
              </a:p>
              <a:p>
                <a:pPr marL="457200" indent="-457200"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mn-MN" sz="3200" b="1" i="1" smtClean="0">
                        <a:latin typeface="Cambria Math"/>
                      </a:rPr>
                      <m:t>Хурд өөрчлөгдсөн хугацаа− ∆</m:t>
                    </m:r>
                  </m:oMath>
                </a14:m>
                <a:r>
                  <a:rPr lang="en-US" sz="4000" b="1" i="1" dirty="0" smtClean="0">
                    <a:latin typeface="Cambria Math"/>
                  </a:rPr>
                  <a:t>t</a:t>
                </a:r>
                <a:endParaRPr lang="en-US" sz="3200" b="1" i="1" dirty="0">
                  <a:latin typeface="Cambria Math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8800" b="1" i="1" smtClean="0">
                        <a:latin typeface="Cambria Math"/>
                      </a:rPr>
                      <m:t>𝒂</m:t>
                    </m:r>
                    <m:r>
                      <a:rPr lang="en-US" sz="88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8800" b="1" i="1" smtClean="0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mn-MN" sz="8800" b="1" i="1" smtClean="0">
                            <a:latin typeface="Cambria Math"/>
                            <a:ea typeface="Cambria Math"/>
                          </a:rPr>
                          <m:t>𝝊</m:t>
                        </m:r>
                      </m:num>
                      <m:den>
                        <m:r>
                          <a:rPr lang="en-US" sz="8800" b="1" i="1" smtClean="0">
                            <a:latin typeface="Cambria Math"/>
                            <a:ea typeface="Cambria Math"/>
                          </a:rPr>
                          <m:t>𝚫</m:t>
                        </m:r>
                        <m:r>
                          <a:rPr lang="en-US" sz="8800" b="1" i="1" smtClean="0">
                            <a:latin typeface="Cambria Math"/>
                            <a:ea typeface="Cambria Math"/>
                          </a:rPr>
                          <m:t>𝒕</m:t>
                        </m:r>
                      </m:den>
                    </m:f>
                  </m:oMath>
                </a14:m>
                <a:r>
                  <a:rPr lang="mn-MN" sz="3200" b="1" dirty="0" smtClean="0"/>
                  <a:t>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latin typeface="Cambria Math"/>
                      </a:rPr>
                      <m:t> </m:t>
                    </m:r>
                  </m:oMath>
                </a14:m>
                <a:endParaRPr lang="en-US" sz="3200" dirty="0"/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8" y="980728"/>
                <a:ext cx="8669408" cy="535088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09092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-1488" y="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215308" y="1052736"/>
                <a:ext cx="8669408" cy="55195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-457200">
                  <a:lnSpc>
                    <a:spcPct val="114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mn-MN" sz="4400" b="1" i="1" smtClean="0">
                        <a:latin typeface="Cambria Math"/>
                      </a:rPr>
                      <m:t>Хурд өөрчлөгдсөн хугацаа</m:t>
                    </m:r>
                  </m:oMath>
                </a14:m>
                <a:endParaRPr lang="mn-MN" sz="3200" b="1" i="1" dirty="0" smtClean="0">
                  <a:latin typeface="Cambria Math"/>
                </a:endParaRPr>
              </a:p>
              <a:p>
                <a:pPr indent="-457200">
                  <a:lnSpc>
                    <a:spcPct val="114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4000" b="1" i="1">
                        <a:latin typeface="Cambria Math"/>
                      </a:rPr>
                      <m:t> </m:t>
                    </m:r>
                    <m:r>
                      <a:rPr lang="en-US" sz="4000" b="1" i="1">
                        <a:latin typeface="Cambria Math"/>
                        <a:ea typeface="Cambria Math"/>
                      </a:rPr>
                      <m:t>∆</m:t>
                    </m:r>
                  </m:oMath>
                </a14:m>
                <a:r>
                  <a:rPr lang="en-US" sz="6000" b="1" i="1" dirty="0" smtClean="0">
                    <a:latin typeface="Cambria Math"/>
                  </a:rPr>
                  <a:t>t=t-</a:t>
                </a:r>
                <a:r>
                  <a:rPr lang="en-US" sz="4800" b="1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8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4800" b="1" i="1" smtClean="0">
                            <a:latin typeface="Cambria Math"/>
                            <a:ea typeface="Cambria Math"/>
                          </a:rPr>
                          <m:t>𝒕</m:t>
                        </m:r>
                      </m:e>
                      <m:sub>
                        <m:r>
                          <a:rPr lang="en-US" sz="4800" b="1" i="1" smtClean="0">
                            <a:latin typeface="Cambria Math"/>
                            <a:ea typeface="Cambria Math"/>
                          </a:rPr>
                          <m:t>𝟎</m:t>
                        </m:r>
                      </m:sub>
                    </m:sSub>
                    <m:r>
                      <a:rPr lang="en-US" sz="4800" b="1" i="1">
                        <a:latin typeface="Cambria Math"/>
                        <a:ea typeface="Cambria Math"/>
                      </a:rPr>
                      <m:t> </m:t>
                    </m:r>
                    <m:r>
                      <a:rPr lang="en-US" sz="4800" b="1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endParaRPr lang="en-US" sz="4800" b="1" i="1" dirty="0" smtClean="0">
                  <a:latin typeface="Cambria Math"/>
                  <a:ea typeface="Cambria Math"/>
                </a:endParaRPr>
              </a:p>
              <a:p>
                <a:pPr indent="-685800">
                  <a:lnSpc>
                    <a:spcPct val="114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54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5400" b="1" i="1">
                            <a:latin typeface="Cambria Math"/>
                            <a:ea typeface="Cambria Math"/>
                          </a:rPr>
                          <m:t>𝒕</m:t>
                        </m:r>
                      </m:e>
                      <m:sub>
                        <m:r>
                          <a:rPr lang="en-US" sz="5400" b="1" i="1">
                            <a:latin typeface="Cambria Math"/>
                            <a:ea typeface="Cambria Math"/>
                          </a:rPr>
                          <m:t>𝟎</m:t>
                        </m:r>
                      </m:sub>
                    </m:sSub>
                    <m:r>
                      <a:rPr lang="en-US" sz="5400" b="1" i="1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5400" b="1" i="1" smtClean="0"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r>
                  <a:rPr lang="en-US" sz="8800" b="1" i="1" dirty="0" smtClean="0">
                    <a:latin typeface="Cambria Math"/>
                  </a:rPr>
                  <a:t> </a:t>
                </a:r>
                <a:r>
                  <a:rPr lang="mn-MN" sz="4000" b="1" i="1" dirty="0" smtClean="0">
                    <a:latin typeface="Cambria Math"/>
                  </a:rPr>
                  <a:t>үед</a:t>
                </a:r>
                <a:endParaRPr lang="en-US" sz="8800" b="1" i="1" dirty="0" smtClean="0">
                  <a:latin typeface="Cambria Math"/>
                </a:endParaRPr>
              </a:p>
              <a:p>
                <a:pPr indent="-1143000">
                  <a:lnSpc>
                    <a:spcPct val="114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8800" b="1" i="1" smtClean="0">
                        <a:latin typeface="Cambria Math"/>
                      </a:rPr>
                      <m:t>𝒂</m:t>
                    </m:r>
                    <m:r>
                      <a:rPr lang="en-US" sz="88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8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8800" b="1" i="1" smtClean="0">
                            <a:latin typeface="Cambria Math"/>
                            <a:ea typeface="Cambria Math"/>
                          </a:rPr>
                          <m:t>𝝊</m:t>
                        </m:r>
                        <m:r>
                          <a:rPr lang="mn-MN" sz="8800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mn-MN" sz="8800" b="1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mn-MN" sz="8800" b="1" i="1">
                                <a:latin typeface="Cambria Math"/>
                                <a:ea typeface="Cambria Math"/>
                              </a:rPr>
                              <m:t>𝝊</m:t>
                            </m:r>
                          </m:e>
                          <m:sub>
                            <m:r>
                              <a:rPr lang="mn-MN" sz="8800" b="1" i="1" smtClean="0"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sz="8800" b="1" i="1" smtClean="0">
                            <a:latin typeface="Cambria Math"/>
                            <a:ea typeface="Cambria Math"/>
                          </a:rPr>
                          <m:t>𝒕</m:t>
                        </m:r>
                      </m:den>
                    </m:f>
                  </m:oMath>
                </a14:m>
                <a:r>
                  <a:rPr lang="mn-MN" sz="3200" b="1" dirty="0" smtClean="0"/>
                  <a:t>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latin typeface="Cambria Math"/>
                      </a:rPr>
                      <m:t> </m:t>
                    </m:r>
                  </m:oMath>
                </a14:m>
                <a:endParaRPr lang="en-US" sz="3200" dirty="0"/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8" y="1052736"/>
                <a:ext cx="8669408" cy="551952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4007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-1488" y="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15308" y="1052736"/>
                <a:ext cx="8669408" cy="12502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4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mn-MN" sz="6600" b="1" i="1" smtClean="0">
                          <a:latin typeface="Cambria Math"/>
                        </a:rPr>
                        <m:t>Хурдатгалын нэгж</m:t>
                      </m:r>
                    </m:oMath>
                  </m:oMathPara>
                </a14:m>
                <a:endParaRPr lang="mn-MN" sz="6600" b="1" i="1" dirty="0" smtClean="0">
                  <a:latin typeface="Cambria Math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308" y="1052736"/>
                <a:ext cx="8669408" cy="1250214"/>
              </a:xfrm>
              <a:prstGeom prst="rect">
                <a:avLst/>
              </a:prstGeom>
              <a:blipFill rotWithShape="1">
                <a:blip r:embed="rId3"/>
                <a:stretch>
                  <a:fillRect t="-13171" b="-287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993728" y="2267812"/>
                <a:ext cx="5112568" cy="28917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3800" b="1" i="1" smtClean="0">
                        <a:latin typeface="Cambria Math"/>
                      </a:rPr>
                      <m:t>𝒂</m:t>
                    </m:r>
                    <m:r>
                      <a:rPr lang="en-US" sz="138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13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13800" b="1" i="1" smtClean="0">
                            <a:latin typeface="Cambria Math"/>
                            <a:ea typeface="Cambria Math"/>
                          </a:rPr>
                          <m:t>м</m:t>
                        </m:r>
                      </m:num>
                      <m:den>
                        <m:sSup>
                          <m:sSupPr>
                            <m:ctrlPr>
                              <a:rPr lang="mn-MN" sz="13800" b="1" i="1" smtClean="0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mn-MN" sz="13800" b="1" i="1" smtClean="0">
                                <a:latin typeface="Cambria Math"/>
                                <a:ea typeface="Cambria Math"/>
                              </a:rPr>
                              <m:t>с</m:t>
                            </m:r>
                          </m:e>
                          <m:sup>
                            <m:r>
                              <a:rPr lang="mn-MN" sz="13800" b="1" i="1" smtClean="0"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r>
                  <a:rPr lang="mn-MN" sz="13800" dirty="0" smtClean="0"/>
                  <a:t> </a:t>
                </a:r>
                <a:endParaRPr lang="en-US" sz="13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3728" y="2267812"/>
                <a:ext cx="5112568" cy="2891754"/>
              </a:xfrm>
              <a:prstGeom prst="rect">
                <a:avLst/>
              </a:prstGeom>
              <a:blipFill rotWithShape="1">
                <a:blip r:embed="rId4"/>
                <a:stretch>
                  <a:fillRect t="-9283" r="-33373" b="-185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726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88640"/>
            <a:ext cx="8319298" cy="648072"/>
          </a:xfrm>
        </p:spPr>
        <p:txBody>
          <a:bodyPr>
            <a:noAutofit/>
          </a:bodyPr>
          <a:lstStyle/>
          <a:p>
            <a:pPr algn="ctr"/>
            <a:r>
              <a:rPr lang="mn-MN" sz="8800" b="1" dirty="0" smtClean="0">
                <a:latin typeface="Times New Roman" pitchFamily="18" charset="0"/>
                <a:cs typeface="Times New Roman" pitchFamily="18" charset="0"/>
              </a:rPr>
              <a:t>Бодлого 2</a:t>
            </a:r>
            <a:endParaRPr lang="en-US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00660"/>
          </a:xfrm>
        </p:spPr>
        <p:txBody>
          <a:bodyPr>
            <a:noAutofit/>
          </a:bodyPr>
          <a:lstStyle/>
          <a:p>
            <a:pPr marL="216000" algn="ctr">
              <a:buNone/>
            </a:pPr>
            <a:r>
              <a:rPr lang="mn-M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Галт тэрэгний хурд 20с хугацаанд 7м/с хурдаас 17 м/с хурд хүртэл өөрчлөгдсөн бол хурдатгалыг ол.  </a:t>
            </a:r>
          </a:p>
          <a:p>
            <a:pPr marL="216000" algn="ctr">
              <a:buNone/>
            </a:pPr>
            <a:r>
              <a:rPr lang="mn-MN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Бодлогын бичиглэлийг бүрэн гүйцэтгэж бодно. </a:t>
            </a:r>
          </a:p>
          <a:p>
            <a:pPr marL="216000" algn="ctr">
              <a:buNone/>
            </a:pPr>
            <a:r>
              <a:rPr lang="mn-M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Хугацаа 2 мин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58082" y="5000636"/>
            <a:ext cx="1482265" cy="15761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06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0000">
        <p:cut/>
        <p:sndAc>
          <p:stSnd>
            <p:snd r:embed="rId2" name="camera.wav"/>
          </p:stSnd>
        </p:sndAc>
      </p:transition>
    </mc:Choice>
    <mc:Fallback>
      <p:transition advTm="60000"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2" descr="C:\Program Files\Microsoft Office\MEDIA\CAGCAT10\j02341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500042"/>
            <a:ext cx="5554231" cy="5906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134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arrow.wav"/>
          </p:stSnd>
        </p:sndAc>
      </p:transition>
    </mc:Choice>
    <mc:Fallback>
      <p:transition>
        <p:cut/>
        <p:sndAc>
          <p:stSnd>
            <p:snd r:embed="rId2" name="arrow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hlinkClick r:id="rId3" action="ppaction://hlinksldjump"/>
          </p:cNvPr>
          <p:cNvSpPr txBox="1">
            <a:spLocks/>
          </p:cNvSpPr>
          <p:nvPr/>
        </p:nvSpPr>
        <p:spPr>
          <a:xfrm>
            <a:off x="1115616" y="1663805"/>
            <a:ext cx="7186230" cy="266429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0" tIns="0" rIns="0" bIns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16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0,5 </a:t>
            </a:r>
            <a:r>
              <a:rPr kumimoji="0" lang="mn-MN" sz="9600" b="1" i="0" u="none" strike="noStrike" kern="1200" cap="all" spc="0" normalizeH="0" baseline="0" noProof="0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mn-MN" sz="9600" b="1" cap="all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/с</a:t>
            </a:r>
            <a:r>
              <a:rPr lang="mn-MN" sz="9600" b="1" cap="all" baseline="30000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endParaRPr kumimoji="0" lang="en-US" sz="9600" b="1" i="0" u="none" strike="noStrike" kern="1200" cap="all" spc="0" normalizeH="0" baseline="30000" noProof="0" dirty="0">
              <a:ln w="500">
                <a:solidFill>
                  <a:schemeClr val="tx2">
                    <a:shade val="20000"/>
                    <a:satMod val="350000"/>
                  </a:schemeClr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000" stA="25000" endPos="49000" dist="5000" dir="5400000" sy="-100000" algn="bl" rotWithShape="0"/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3608" y="356463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mn-MN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ХАРИУ</a:t>
            </a:r>
            <a:endParaRPr lang="en-US" sz="7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512" y="4725144"/>
            <a:ext cx="85572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Галт тэрэг хурдаа 1с-нд бүрт 0,5 м/с</a:t>
            </a:r>
          </a:p>
          <a:p>
            <a:pPr algn="ctr"/>
            <a:r>
              <a:rPr lang="mn-MN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нэмэгдүүлсэн байна.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9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0"/>
            <a:ext cx="2500298" cy="57148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mn-MN" sz="2400" b="0" i="1" u="none" strike="noStrike" kern="1200" cap="none" spc="2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_SchoolBook" pitchFamily="2" charset="0"/>
                <a:ea typeface="+mj-ea"/>
                <a:cs typeface="+mj-cs"/>
              </a:rPr>
              <a:t>Тэмдэглэж ав.</a:t>
            </a:r>
            <a:endParaRPr kumimoji="0" lang="en-US" sz="2400" b="0" i="1" u="none" strike="noStrike" kern="1200" cap="none" spc="20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_SchoolBook" pitchFamily="2" charset="0"/>
              <a:ea typeface="+mj-ea"/>
              <a:cs typeface="+mj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1226" y="980728"/>
            <a:ext cx="871296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Хурдатгал нь хурдтай адил чиглэлтэй хэмжигдэхүүн юм.</a:t>
            </a:r>
          </a:p>
        </p:txBody>
      </p:sp>
    </p:spTree>
    <p:extLst>
      <p:ext uri="{BB962C8B-B14F-4D97-AF65-F5344CB8AC3E}">
        <p14:creationId xmlns:p14="http://schemas.microsoft.com/office/powerpoint/2010/main" val="403720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31632" y="0"/>
            <a:ext cx="3312368" cy="1008112"/>
          </a:xfrm>
        </p:spPr>
        <p:txBody>
          <a:bodyPr>
            <a:normAutofit fontScale="90000"/>
          </a:bodyPr>
          <a:lstStyle/>
          <a:p>
            <a:pPr algn="r"/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ТУРШИЛТ 2.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554" y="853902"/>
            <a:ext cx="6033286" cy="146453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2764" y="2287350"/>
            <a:ext cx="86409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Хурдатгал нь хурдтай адил чиглэлтэй </a:t>
            </a:r>
            <a:r>
              <a:rPr lang="mn-M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хэмжигдэхүүн үнэхээр мөн үү? Батлая.</a:t>
            </a:r>
          </a:p>
          <a:p>
            <a:pPr algn="ctr">
              <a:lnSpc>
                <a:spcPct val="150000"/>
              </a:lnSpc>
            </a:pPr>
            <a:r>
              <a:rPr lang="mn-M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Батлахын тулд туршилтыг дахин хийж 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Хурдны чиглэлийг тодорхойлж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 нэмэгдэж байна уу? Багасч байна уу? </a:t>
            </a:r>
          </a:p>
          <a:p>
            <a:pPr marL="742950" indent="-742950">
              <a:lnSpc>
                <a:spcPct val="150000"/>
              </a:lnSpc>
              <a:buAutoNum type="arabicPeriod"/>
            </a:pPr>
            <a:r>
              <a:rPr lang="mn-M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Хурдатгалын чиглэл хаашаа байх бол? </a:t>
            </a:r>
            <a:endParaRPr lang="mn-M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_SchoolBook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307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41226" y="764704"/>
            <a:ext cx="87129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Бие хурдсахад хурд нэмэгддэгээс гадна хурдатгал нь хөдөлгөөний дагуу чиглэж байна. </a:t>
            </a:r>
          </a:p>
          <a:p>
            <a:pPr algn="ctr"/>
            <a:r>
              <a:rPr lang="mn-M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Иймээс хурдатгал нь чиглэлтэй хэмжигдэхүүн мөн. </a:t>
            </a:r>
          </a:p>
        </p:txBody>
      </p:sp>
    </p:spTree>
    <p:extLst>
      <p:ext uri="{BB962C8B-B14F-4D97-AF65-F5344CB8AC3E}">
        <p14:creationId xmlns:p14="http://schemas.microsoft.com/office/powerpoint/2010/main" val="1437309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0"/>
            <a:ext cx="4211960" cy="1008112"/>
          </a:xfrm>
        </p:spPr>
        <p:txBody>
          <a:bodyPr>
            <a:normAutofit/>
          </a:bodyPr>
          <a:lstStyle/>
          <a:p>
            <a:pPr algn="r"/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АЖИГЛАЛТ 1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0269" y="3789040"/>
            <a:ext cx="756959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 ихсэж байгаа учир хурдатгалын чиглэл хөдөлгөөний дагуу байна. </a:t>
            </a:r>
            <a:endParaRPr lang="mn-M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_SchoolBook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484542" y="1111796"/>
            <a:ext cx="8157403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729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5000660"/>
          </a:xfrm>
        </p:spPr>
        <p:txBody>
          <a:bodyPr>
            <a:noAutofit/>
          </a:bodyPr>
          <a:lstStyle/>
          <a:p>
            <a:pPr marL="216000" algn="ctr">
              <a:buNone/>
            </a:pPr>
            <a:r>
              <a:rPr lang="mn-MN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Бие удаашрахад хурд багассанаас хурдатгал нь хөдөлгөөний эсрэг чиглэнэ. 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50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0"/>
            <a:ext cx="4211960" cy="1008112"/>
          </a:xfrm>
        </p:spPr>
        <p:txBody>
          <a:bodyPr>
            <a:normAutofit/>
          </a:bodyPr>
          <a:lstStyle/>
          <a:p>
            <a:pPr algn="r"/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АЖИГЛАЛТ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0269" y="3789040"/>
            <a:ext cx="7569596" cy="2486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_SchoolBook" pitchFamily="2" charset="0"/>
              </a:rPr>
              <a:t>Хурд багасч байгаа учир хурдатгалын чиглэл хөдөлгөөний эсрэг байна. </a:t>
            </a:r>
            <a:endParaRPr lang="mn-M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_SchoolBook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05" b="390"/>
          <a:stretch/>
        </p:blipFill>
        <p:spPr>
          <a:xfrm>
            <a:off x="481714" y="1268760"/>
            <a:ext cx="8157403" cy="2295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74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0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14290"/>
            <a:ext cx="8247860" cy="928694"/>
          </a:xfrm>
        </p:spPr>
        <p:txBody>
          <a:bodyPr>
            <a:noAutofit/>
          </a:bodyPr>
          <a:lstStyle/>
          <a:p>
            <a:pPr algn="ctr"/>
            <a:r>
              <a:rPr lang="mn-MN" sz="8800" b="1" dirty="0" smtClean="0">
                <a:latin typeface="Times New Roman" pitchFamily="18" charset="0"/>
                <a:cs typeface="Times New Roman" pitchFamily="18" charset="0"/>
              </a:rPr>
              <a:t>Үнэлгээ</a:t>
            </a:r>
            <a:endParaRPr lang="en-US" sz="8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4064" y="1700808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n-MN" sz="4800" b="1" dirty="0" smtClean="0">
                <a:latin typeface="Times New Roman" pitchFamily="18" charset="0"/>
                <a:cs typeface="Times New Roman" pitchFamily="18" charset="0"/>
              </a:rPr>
              <a:t>Баг тус бүр авсан оноогоо нэгтгэ. Нэгтгэсэн оноо танай багийн явсан зам бөгөөд хугацаа нь 35 минут бол хурдыг м/с-ээр илэрхийл.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76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0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8001056" cy="642942"/>
          </a:xfrm>
        </p:spPr>
        <p:txBody>
          <a:bodyPr>
            <a:noAutofit/>
          </a:bodyPr>
          <a:lstStyle/>
          <a:p>
            <a:pPr algn="ctr"/>
            <a:r>
              <a:rPr lang="mn-MN" sz="4400" b="1" dirty="0" smtClean="0">
                <a:latin typeface="Times New Roman" pitchFamily="18" charset="0"/>
                <a:cs typeface="Times New Roman" pitchFamily="18" charset="0"/>
              </a:rPr>
              <a:t>ДҮГНЭЛТ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19672" y="1291551"/>
            <a:ext cx="68518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mn-MN" sz="4000" b="1" dirty="0" smtClean="0">
                <a:latin typeface="Times New Roman" pitchFamily="18" charset="0"/>
                <a:cs typeface="Times New Roman" pitchFamily="18" charset="0"/>
              </a:rPr>
              <a:t>Бид өнөөдөр юу сурч мэдэв?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179512" y="2204864"/>
                <a:ext cx="8784976" cy="43550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:r>
                  <a:rPr lang="mn-MN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Биеийн </a:t>
                </a:r>
                <a:r>
                  <a:rPr lang="mn-MN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хурдны өөрчлөлтийг илэрхийлэх хэмжигдэхүүнийг </a:t>
                </a:r>
                <a:r>
                  <a:rPr lang="mn-MN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ХУРДАТГАЛ </a:t>
                </a:r>
                <a:r>
                  <a:rPr lang="mn-MN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гэдэг</a:t>
                </a:r>
                <a:r>
                  <a:rPr lang="mn-MN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en-US" sz="2400" b="1" i="0">
                        <a:latin typeface="Cambria Math"/>
                      </a:rPr>
                      <m:t>𝐚</m:t>
                    </m:r>
                    <m:r>
                      <a:rPr lang="en-US" sz="2400" b="1" i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2400" b="1" i="0">
                            <a:latin typeface="Cambria Math"/>
                            <a:ea typeface="Cambria Math"/>
                          </a:rPr>
                          <m:t>∆</m:t>
                        </m:r>
                        <m:r>
                          <a:rPr lang="mn-MN" sz="2400" b="1" i="0">
                            <a:latin typeface="Cambria Math"/>
                            <a:ea typeface="Cambria Math"/>
                          </a:rPr>
                          <m:t>𝛖</m:t>
                        </m:r>
                      </m:num>
                      <m:den>
                        <m:r>
                          <a:rPr lang="en-US" sz="2400" b="1" i="0">
                            <a:latin typeface="Cambria Math"/>
                            <a:ea typeface="Cambria Math"/>
                          </a:rPr>
                          <m:t>𝚫</m:t>
                        </m:r>
                        <m:r>
                          <a:rPr lang="en-US" sz="2400" b="1" i="0">
                            <a:latin typeface="Cambria Math"/>
                            <a:ea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mn-MN" sz="2400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mn-MN" sz="2400" b="0" i="0" smtClean="0">
                        <a:latin typeface="Cambria Math"/>
                      </a:rPr>
                      <m:t>                </m:t>
                    </m:r>
                    <m:r>
                      <a:rPr lang="en-US" sz="2400" b="1" i="0">
                        <a:latin typeface="Cambria Math"/>
                      </a:rPr>
                      <m:t>ХУРДАТГАЛ=</m:t>
                    </m:r>
                    <m:f>
                      <m:fPr>
                        <m:ctrlPr>
                          <a:rPr lang="en-US" sz="24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2400" b="1" i="0">
                            <a:latin typeface="Cambria Math"/>
                          </a:rPr>
                          <m:t>Хурдны өөрчлөлт</m:t>
                        </m:r>
                      </m:num>
                      <m:den>
                        <m:r>
                          <a:rPr lang="en-US" sz="2400" b="1" i="0">
                            <a:latin typeface="Cambria Math"/>
                          </a:rPr>
                          <m:t>Хурд өөрчлөгдсөн хугацаа</m:t>
                        </m:r>
                      </m:den>
                    </m:f>
                  </m:oMath>
                </a14:m>
                <a:endParaRPr lang="mn-MN" sz="24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800" b="1" i="1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b="1" i="0">
                            <a:latin typeface="Cambria Math"/>
                            <a:ea typeface="Cambria Math"/>
                          </a:rPr>
                          <m:t>𝐭</m:t>
                        </m:r>
                      </m:e>
                      <m:sub>
                        <m:r>
                          <a:rPr lang="en-US" sz="2800" b="1" i="0">
                            <a:latin typeface="Cambria Math"/>
                            <a:ea typeface="Cambria Math"/>
                          </a:rPr>
                          <m:t>𝟎</m:t>
                        </m:r>
                      </m:sub>
                    </m:sSub>
                    <m:r>
                      <a:rPr lang="en-US" sz="2800" b="1" i="0">
                        <a:latin typeface="Cambria Math"/>
                        <a:ea typeface="Cambria Math"/>
                      </a:rPr>
                      <m:t>=</m:t>
                    </m:r>
                    <m:r>
                      <a:rPr lang="en-US" sz="2800" b="1" i="0">
                        <a:latin typeface="Cambria Math"/>
                        <a:ea typeface="Cambria Math"/>
                      </a:rPr>
                      <m:t>𝟎</m:t>
                    </m:r>
                    <m:r>
                      <m:rPr>
                        <m:nor/>
                      </m:rPr>
                      <a:rPr lang="en-US" sz="4800" b="1" dirty="0">
                        <a:latin typeface="Times New Roman" pitchFamily="18" charset="0"/>
                        <a:cs typeface="Times New Roman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mn-MN" b="1" dirty="0">
                        <a:latin typeface="Times New Roman" pitchFamily="18" charset="0"/>
                        <a:cs typeface="Times New Roman" pitchFamily="18" charset="0"/>
                      </a:rPr>
                      <m:t>үед</m:t>
                    </m:r>
                    <m:r>
                      <a:rPr lang="mn-MN" b="1" i="0" dirty="0" smtClean="0">
                        <a:latin typeface="Cambria Math"/>
                      </a:rPr>
                      <m:t>                              </m:t>
                    </m:r>
                    <m:r>
                      <a:rPr lang="en-US" sz="2800" b="1" i="0">
                        <a:latin typeface="Cambria Math"/>
                      </a:rPr>
                      <m:t>𝐚</m:t>
                    </m:r>
                    <m:r>
                      <a:rPr lang="en-US" sz="2800" b="1" i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2800" b="1" i="0">
                            <a:latin typeface="Cambria Math"/>
                            <a:ea typeface="Cambria Math"/>
                          </a:rPr>
                          <m:t>𝛖</m:t>
                        </m:r>
                        <m:r>
                          <a:rPr lang="mn-MN" sz="2800" b="1" i="0">
                            <a:latin typeface="Cambria Math"/>
                            <a:ea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mn-MN" sz="2800" b="1" i="1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mn-MN" sz="2800" b="1" i="0">
                                <a:latin typeface="Cambria Math"/>
                                <a:ea typeface="Cambria Math"/>
                              </a:rPr>
                              <m:t>𝛖</m:t>
                            </m:r>
                          </m:e>
                          <m:sub>
                            <m:r>
                              <a:rPr lang="mn-MN" sz="2800" b="1" i="0">
                                <a:latin typeface="Cambria Math"/>
                                <a:ea typeface="Cambria Math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sz="2800" b="1" i="0">
                            <a:latin typeface="Cambria Math"/>
                            <a:ea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mn-MN" sz="28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mn-MN" sz="2400" b="1" i="0">
                        <a:latin typeface="Cambria Math"/>
                      </a:rPr>
                      <m:t>Хурдатгалын нэгж</m:t>
                    </m:r>
                  </m:oMath>
                </a14:m>
                <a:r>
                  <a:rPr lang="mn-MN" sz="2400" b="1" dirty="0" smtClean="0">
                    <a:latin typeface="Times New Roman" pitchFamily="18" charset="0"/>
                    <a:cs typeface="Times New Roman" pitchFamily="18" charset="0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mn-MN" sz="3200" b="1" i="0">
                            <a:latin typeface="Cambria Math"/>
                            <a:ea typeface="Cambria Math"/>
                          </a:rPr>
                          <m:t>м</m:t>
                        </m:r>
                      </m:num>
                      <m:den>
                        <m:sSup>
                          <m:sSupPr>
                            <m:ctrlPr>
                              <a:rPr lang="mn-MN" sz="3200" b="1" i="1">
                                <a:latin typeface="Cambria Math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mn-MN" sz="3200" b="1" i="0">
                                <a:latin typeface="Cambria Math"/>
                                <a:ea typeface="Cambria Math"/>
                              </a:rPr>
                              <m:t>с</m:t>
                            </m:r>
                          </m:e>
                          <m:sup>
                            <m:r>
                              <a:rPr lang="mn-MN" sz="3200" b="1" i="0">
                                <a:latin typeface="Cambria Math"/>
                                <a:ea typeface="Cambria Math"/>
                              </a:rPr>
                              <m:t>𝟐</m:t>
                            </m:r>
                          </m:sup>
                        </m:sSup>
                      </m:den>
                    </m:f>
                  </m:oMath>
                </a14:m>
                <a:endParaRPr lang="mn-MN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:r>
                  <a:rPr lang="mn-MN" sz="2400" b="1" dirty="0" smtClean="0">
                    <a:latin typeface="Times New Roman" pitchFamily="18" charset="0"/>
                    <a:cs typeface="Times New Roman" pitchFamily="18" charset="0"/>
                  </a:rPr>
                  <a:t>Хурдатгалын томъёо ашиглан бодлого бодож сурсан</a:t>
                </a:r>
              </a:p>
              <a:p>
                <a:pPr marL="571500" indent="-571500">
                  <a:lnSpc>
                    <a:spcPct val="130000"/>
                  </a:lnSpc>
                  <a:buFont typeface="Arial" pitchFamily="34" charset="0"/>
                  <a:buChar char="•"/>
                </a:pPr>
                <a:r>
                  <a:rPr lang="mn-MN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Хурдатгал </a:t>
                </a:r>
                <a:r>
                  <a:rPr lang="mn-MN" sz="24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нь чиглэлтэй </a:t>
                </a:r>
                <a:r>
                  <a:rPr lang="mn-MN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хэмжигдэхүүн</a:t>
                </a:r>
                <a:endParaRPr lang="mn-MN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2204864"/>
                <a:ext cx="8784976" cy="4355038"/>
              </a:xfrm>
              <a:prstGeom prst="rect">
                <a:avLst/>
              </a:prstGeom>
              <a:blipFill rotWithShape="1">
                <a:blip r:embed="rId3"/>
                <a:stretch>
                  <a:fillRect l="-971" b="-1961"/>
                </a:stretch>
              </a:blipFill>
            </p:spPr>
            <p:txBody>
              <a:bodyPr/>
              <a:lstStyle/>
              <a:p>
                <a:r>
                  <a:rPr lang="mn-MN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533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-220564" y="116632"/>
            <a:ext cx="9144000" cy="1142984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85750"/>
            <a:ext cx="8001056" cy="642942"/>
          </a:xfrm>
        </p:spPr>
        <p:txBody>
          <a:bodyPr>
            <a:noAutofit/>
          </a:bodyPr>
          <a:lstStyle/>
          <a:p>
            <a:pPr algn="ctr"/>
            <a:r>
              <a:rPr lang="mn-MN" sz="4400" b="1" dirty="0" smtClean="0">
                <a:latin typeface="Times New Roman" pitchFamily="18" charset="0"/>
                <a:cs typeface="Times New Roman" pitchFamily="18" charset="0"/>
              </a:rPr>
              <a:t>ГЭРИЙН ДААЛГАВАР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1520" y="2132856"/>
            <a:ext cx="8640960" cy="403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21060" y="1124744"/>
            <a:ext cx="864096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Машины спидометр хөдөлгөөн эхэлснээс 25с дараа 36км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ц заав. Хурдатгалыг тооцоол. </a:t>
            </a:r>
          </a:p>
          <a:p>
            <a:pPr marL="342900" lvl="0" indent="-342900">
              <a:buFont typeface="+mj-lt"/>
              <a:buAutoNum type="arabicPeriod"/>
            </a:pP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Дархны алх дөшин дээр дээр цохих үед 8м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с хурдтай цохино. Алх 200м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mn-MN" sz="35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 хурдатгалтайгаар хөдөлсөн бол цохилт хичнээн хугацаанд үргэлжилсэн бэ?</a:t>
            </a:r>
          </a:p>
          <a:p>
            <a:pPr marL="342900" lvl="0" indent="-342900">
              <a:buFont typeface="+mj-lt"/>
              <a:buAutoNum type="arabicPeriod"/>
            </a:pP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Автомашин тооромзлоод хурдаа 4 секундэнд 45 км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ц –аас 9 км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mn-MN" sz="3500" dirty="0">
                <a:latin typeface="Times New Roman" pitchFamily="18" charset="0"/>
                <a:cs typeface="Times New Roman" pitchFamily="18" charset="0"/>
              </a:rPr>
              <a:t>ц хүртэл бууруулжээ. Хурдатгалыг ол. </a:t>
            </a:r>
          </a:p>
        </p:txBody>
      </p:sp>
    </p:spTree>
    <p:extLst>
      <p:ext uri="{BB962C8B-B14F-4D97-AF65-F5344CB8AC3E}">
        <p14:creationId xmlns:p14="http://schemas.microsoft.com/office/powerpoint/2010/main" val="359802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107504" y="1916832"/>
            <a:ext cx="9144000" cy="3024336"/>
          </a:xfrm>
          <a:prstGeom prst="roundRect">
            <a:avLst>
              <a:gd name="adj" fmla="val 50000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2930074"/>
            <a:ext cx="8001056" cy="642942"/>
          </a:xfrm>
        </p:spPr>
        <p:txBody>
          <a:bodyPr>
            <a:noAutofit/>
          </a:bodyPr>
          <a:lstStyle/>
          <a:p>
            <a:pPr algn="ctr"/>
            <a:r>
              <a:rPr lang="mn-MN" sz="4400" b="1" dirty="0" smtClean="0">
                <a:latin typeface="Times New Roman" pitchFamily="18" charset="0"/>
                <a:cs typeface="Times New Roman" pitchFamily="18" charset="0"/>
              </a:rPr>
              <a:t>Анхаарал тавьсан та бүхэнд баярлалаа.</a:t>
            </a:r>
            <a:endParaRPr 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6010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47339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016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hlinkClick r:id="rId3" action="ppaction://hlinksldjump"/>
          </p:cNvPr>
          <p:cNvSpPr txBox="1">
            <a:spLocks/>
          </p:cNvSpPr>
          <p:nvPr/>
        </p:nvSpPr>
        <p:spPr>
          <a:xfrm>
            <a:off x="500034" y="2643182"/>
            <a:ext cx="8143932" cy="3738146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lIns="0" tIns="0" rIns="0" bIns="0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mn-MN" sz="6000" b="1" cap="all" dirty="0" smtClean="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  <a:latin typeface="Mon_SchoolBook" pitchFamily="2" charset="0"/>
              </a:rPr>
              <a:t>Бидний амьдрал үргэлж хурд, хурдатгалтай байдаг</a:t>
            </a:r>
            <a:endParaRPr kumimoji="0" lang="en-US" sz="6000" b="1" i="0" u="none" strike="noStrike" kern="1200" cap="all" spc="0" normalizeH="0" baseline="0" noProof="0" dirty="0">
              <a:ln w="500">
                <a:solidFill>
                  <a:schemeClr val="tx2">
                    <a:shade val="20000"/>
                    <a:satMod val="350000"/>
                  </a:schemeClr>
                </a:solidFill>
              </a:ln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000" stA="25000" endPos="49000" dist="5000" dir="5400000" sy="-100000" algn="bl" rotWithShape="0"/>
              </a:effectLst>
              <a:uLnTx/>
              <a:uFillTx/>
              <a:latin typeface="Mon_SchoolBook" pitchFamily="2" charset="0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Point Star 14">
            <a:hlinkClick r:id="rId3" action="ppaction://hlinksldjump"/>
          </p:cNvPr>
          <p:cNvSpPr/>
          <p:nvPr/>
        </p:nvSpPr>
        <p:spPr>
          <a:xfrm>
            <a:off x="1763688" y="891084"/>
            <a:ext cx="5429288" cy="4935716"/>
          </a:xfrm>
          <a:prstGeom prst="star5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  <p:sndAc>
          <p:stSnd>
            <p:snd r:embed="rId2" name="camera.wav"/>
          </p:stSnd>
        </p:sndAc>
      </p:transition>
    </mc:Choice>
    <mc:Fallback>
      <p:transition>
        <p:cut/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theme/theme1.xml><?xml version="1.0" encoding="utf-8"?>
<a:theme xmlns:a="http://schemas.openxmlformats.org/drawingml/2006/main" name="Bubbles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1170</TotalTime>
  <Words>621</Words>
  <Application>Microsoft Office PowerPoint</Application>
  <PresentationFormat>On-screen Show (4:3)</PresentationFormat>
  <Paragraphs>108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Bubbles</vt:lpstr>
      <vt:lpstr>09-ð ñàðûí 16</vt:lpstr>
      <vt:lpstr>Ñýäýë òºð¿¿ëýõ íü</vt:lpstr>
      <vt:lpstr>PowerPoint Presentation</vt:lpstr>
      <vt:lpstr>Õóðä ãýäýã íü…………….</vt:lpstr>
      <vt:lpstr>Õóðäûã ……………….</vt:lpstr>
      <vt:lpstr>Бодлого 1</vt:lpstr>
      <vt:lpstr>PowerPoint Presentation</vt:lpstr>
      <vt:lpstr>PowerPoint Presentation</vt:lpstr>
      <vt:lpstr>ТУРШИЛТ 1.</vt:lpstr>
      <vt:lpstr>PowerPoint Presentation</vt:lpstr>
      <vt:lpstr>PowerPoint Presentation</vt:lpstr>
      <vt:lpstr>ХУРДАТГАЛ</vt:lpstr>
      <vt:lpstr>ЗОРИЛГО</vt:lpstr>
      <vt:lpstr>ЗОРИЛТ</vt:lpstr>
      <vt:lpstr>PowerPoint Presentation</vt:lpstr>
      <vt:lpstr>PowerPoint Presentation</vt:lpstr>
      <vt:lpstr>PowerPoint Presentation</vt:lpstr>
      <vt:lpstr>Бодлого 2</vt:lpstr>
      <vt:lpstr>PowerPoint Presentation</vt:lpstr>
      <vt:lpstr>PowerPoint Presentation</vt:lpstr>
      <vt:lpstr>PowerPoint Presentation</vt:lpstr>
      <vt:lpstr>ТУРШИЛТ 2.</vt:lpstr>
      <vt:lpstr>PowerPoint Presentation</vt:lpstr>
      <vt:lpstr>АЖИГЛАЛТ 1 </vt:lpstr>
      <vt:lpstr>PowerPoint Presentation</vt:lpstr>
      <vt:lpstr>АЖИГЛАЛТ 2</vt:lpstr>
      <vt:lpstr>Үнэлгээ</vt:lpstr>
      <vt:lpstr>ДҮГНЭЛТ</vt:lpstr>
      <vt:lpstr>ГЭРИЙН ДААЛГАВАР</vt:lpstr>
      <vt:lpstr>Анхаарал тавьсан та бүхэнд баярлалаа.</vt:lpstr>
      <vt:lpstr>PowerPoint Presentation</vt:lpstr>
      <vt:lpstr>PowerPoint Presentation</vt:lpstr>
    </vt:vector>
  </TitlesOfParts>
  <Company>MN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12-ð ñàðûí 9</dc:title>
  <dc:creator>Mongol</dc:creator>
  <cp:lastModifiedBy>Gunsee</cp:lastModifiedBy>
  <cp:revision>87</cp:revision>
  <dcterms:created xsi:type="dcterms:W3CDTF">2011-12-08T03:36:56Z</dcterms:created>
  <dcterms:modified xsi:type="dcterms:W3CDTF">2019-09-15T15:13:20Z</dcterms:modified>
</cp:coreProperties>
</file>