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8"/>
  </p:notesMasterIdLst>
  <p:sldIdLst>
    <p:sldId id="281" r:id="rId2"/>
    <p:sldId id="263" r:id="rId3"/>
    <p:sldId id="273" r:id="rId4"/>
    <p:sldId id="280" r:id="rId5"/>
    <p:sldId id="275" r:id="rId6"/>
    <p:sldId id="290" r:id="rId7"/>
    <p:sldId id="291" r:id="rId8"/>
    <p:sldId id="292" r:id="rId9"/>
    <p:sldId id="279" r:id="rId10"/>
    <p:sldId id="274" r:id="rId11"/>
    <p:sldId id="276" r:id="rId12"/>
    <p:sldId id="282" r:id="rId13"/>
    <p:sldId id="293" r:id="rId14"/>
    <p:sldId id="283" r:id="rId15"/>
    <p:sldId id="284" r:id="rId16"/>
    <p:sldId id="285" r:id="rId17"/>
    <p:sldId id="294" r:id="rId18"/>
    <p:sldId id="296" r:id="rId19"/>
    <p:sldId id="297" r:id="rId20"/>
    <p:sldId id="295" r:id="rId21"/>
    <p:sldId id="286" r:id="rId22"/>
    <p:sldId id="287" r:id="rId23"/>
    <p:sldId id="288" r:id="rId24"/>
    <p:sldId id="289" r:id="rId25"/>
    <p:sldId id="270" r:id="rId26"/>
    <p:sldId id="271" r:id="rId27"/>
  </p:sldIdLst>
  <p:sldSz cx="12192000" cy="6858000"/>
  <p:notesSz cx="6858000" cy="9144000"/>
  <p:defaultTextStyle>
    <a:defPPr>
      <a:defRPr lang="mn-M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>
        <p:scale>
          <a:sx n="60" d="100"/>
          <a:sy n="60" d="100"/>
        </p:scale>
        <p:origin x="-1056" y="-3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mn-M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61A6EC-DACB-4A04-9DED-2E451EE1BF22}" type="datetimeFigureOut">
              <a:rPr lang="mn-MN" smtClean="0"/>
              <a:t>2019-09-16</a:t>
            </a:fld>
            <a:endParaRPr lang="mn-M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mn-M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825A66-D9EC-4824-9820-2B296698667F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1077309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1859280"/>
            <a:ext cx="85344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12192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429000"/>
            <a:ext cx="85344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DFB5EA18-5629-47CE-8AF9-5C2668833367}" type="datetimeFigureOut">
              <a:rPr lang="mn-MN" smtClean="0"/>
              <a:t>2019-09-16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2438401"/>
            <a:ext cx="8534400" cy="30480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12192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12192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0400" y="3410268"/>
            <a:ext cx="83312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30400" y="1503680"/>
            <a:ext cx="83312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12192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828800" y="2438400"/>
            <a:ext cx="4165600" cy="3124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2019-09-16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6197600" y="2438400"/>
            <a:ext cx="4165600" cy="3124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12192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12192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828800" y="2819400"/>
            <a:ext cx="4165600" cy="2743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7600" y="2819400"/>
            <a:ext cx="4165600" cy="2743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2362201"/>
            <a:ext cx="4167717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2359152"/>
            <a:ext cx="4169833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2019-09-16</a:t>
            </a:fld>
            <a:endParaRPr lang="mn-M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2019-09-16</a:t>
            </a:fld>
            <a:endParaRPr lang="mn-M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12192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2019-09-16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2" y="1676400"/>
            <a:ext cx="37591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04002" y="2275840"/>
            <a:ext cx="37591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2019-09-16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828800" y="1676400"/>
            <a:ext cx="4368800" cy="3505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950720" y="1847088"/>
            <a:ext cx="4120896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0" y="1676400"/>
            <a:ext cx="37592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32000" y="1905000"/>
            <a:ext cx="39624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04000" y="2276856"/>
            <a:ext cx="37592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2019-09-16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209041"/>
            <a:ext cx="1727200" cy="431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27200" y="1219200"/>
            <a:ext cx="6908800" cy="42672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5EA18-5629-47CE-8AF9-5C2668833367}" type="datetimeFigureOut">
              <a:rPr lang="mn-MN" smtClean="0"/>
              <a:t>2019-09-16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295400"/>
            <a:ext cx="85344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2057401"/>
            <a:ext cx="85344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406400" y="6356351"/>
            <a:ext cx="28448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DFB5EA18-5629-47CE-8AF9-5C2668833367}" type="datetimeFigureOut">
              <a:rPr lang="mn-MN" smtClean="0"/>
              <a:t>2019-09-16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3962400" y="6356351"/>
            <a:ext cx="426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8900160" y="636422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EE03923E-C69F-4435-A58D-8FB82D32507D}" type="slidenum">
              <a:rPr lang="mn-MN" smtClean="0"/>
              <a:t>‹#›</a:t>
            </a:fld>
            <a:endParaRPr lang="mn-M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12" Type="http://schemas.openxmlformats.org/officeDocument/2006/relationships/image" Target="../media/image24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5" Type="http://schemas.openxmlformats.org/officeDocument/2006/relationships/image" Target="../media/image2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Relationship Id="rId14" Type="http://schemas.openxmlformats.org/officeDocument/2006/relationships/image" Target="../media/image2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29562"/>
            <a:ext cx="4214810" cy="27264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038" y="0"/>
            <a:ext cx="6108962" cy="30836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083038" cy="2837793"/>
          </a:xfrm>
          <a:prstGeom prst="rect">
            <a:avLst/>
          </a:prstGeom>
        </p:spPr>
      </p:pic>
      <p:sp>
        <p:nvSpPr>
          <p:cNvPr id="8" name="Decagon 7"/>
          <p:cNvSpPr/>
          <p:nvPr/>
        </p:nvSpPr>
        <p:spPr>
          <a:xfrm>
            <a:off x="8705529" y="5177967"/>
            <a:ext cx="3319778" cy="1500198"/>
          </a:xfrm>
          <a:prstGeom prst="decag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2800" dirty="0" smtClean="0"/>
              <a:t>Химийн багш О.Энхцэцэг</a:t>
            </a:r>
            <a:endParaRPr lang="en-US" sz="2800" dirty="0"/>
          </a:p>
        </p:txBody>
      </p:sp>
      <p:sp>
        <p:nvSpPr>
          <p:cNvPr id="9" name="Decagon 8"/>
          <p:cNvSpPr/>
          <p:nvPr/>
        </p:nvSpPr>
        <p:spPr>
          <a:xfrm>
            <a:off x="2112598" y="2588467"/>
            <a:ext cx="7866993" cy="1825875"/>
          </a:xfrm>
          <a:prstGeom prst="decag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4000" dirty="0" smtClean="0"/>
              <a:t>Сайн байцгаана уу хүүхдүүд ээ?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181790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D:\я1уу\Zuragnuud\Huree\Peopl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628" y="441434"/>
            <a:ext cx="8760374" cy="6138632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376042" y="567557"/>
            <a:ext cx="5181600" cy="914400"/>
          </a:xfrm>
        </p:spPr>
        <p:txBody>
          <a:bodyPr>
            <a:noAutofit/>
          </a:bodyPr>
          <a:lstStyle/>
          <a:p>
            <a:pPr algn="ctr"/>
            <a:r>
              <a:rPr lang="mn-MN" sz="2400" dirty="0" smtClean="0">
                <a:latin typeface="Times New Roman"/>
              </a:rPr>
              <a:t>Хичээлийн явц дахь дэг</a:t>
            </a:r>
            <a:endParaRPr lang="en-US" sz="2400" dirty="0">
              <a:latin typeface="Times New Roman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5691352" y="1623838"/>
            <a:ext cx="4367048" cy="4540479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indent="-342900">
              <a:buAutoNum type="arabicPeriod"/>
            </a:pPr>
            <a:r>
              <a:rPr lang="mn-MN" b="1" dirty="0" smtClean="0">
                <a:latin typeface="Times New Roman"/>
                <a:cs typeface="Arial" pitchFamily="34" charset="0"/>
              </a:rPr>
              <a:t>БАГШАА ХҮНДЭЛНЭ  </a:t>
            </a:r>
          </a:p>
          <a:p>
            <a:pPr marL="342900" indent="-342900">
              <a:buAutoNum type="arabicPeriod"/>
            </a:pPr>
            <a:r>
              <a:rPr lang="mn-MN" b="1" dirty="0" smtClean="0">
                <a:latin typeface="Times New Roman"/>
              </a:rPr>
              <a:t>БИЕ БИЕНДЭЭ ХҮНДЭТГЭЛТЭЙ ХАНДАНА</a:t>
            </a:r>
          </a:p>
          <a:p>
            <a:pPr marL="342900" indent="-342900">
              <a:buAutoNum type="arabicPeriod"/>
            </a:pPr>
            <a:r>
              <a:rPr lang="mn-MN" b="1" dirty="0" smtClean="0">
                <a:latin typeface="Times New Roman"/>
              </a:rPr>
              <a:t>ХИЧЭЭЛИЙН БЭЛТГЭЛИЙГ БҮРЭН ГҮЙЦЭД БАЙЛГАНА</a:t>
            </a:r>
          </a:p>
          <a:p>
            <a:pPr marL="342900" indent="-342900">
              <a:buAutoNum type="arabicPeriod"/>
            </a:pPr>
            <a:r>
              <a:rPr lang="mn-MN" b="1" dirty="0" smtClean="0">
                <a:latin typeface="Times New Roman"/>
              </a:rPr>
              <a:t>БУСДЫГ СОНСОНО</a:t>
            </a:r>
            <a:endParaRPr lang="en-US" dirty="0">
              <a:latin typeface="Times New Roman"/>
              <a:cs typeface="Arial" pitchFamily="34" charset="0"/>
            </a:endParaRPr>
          </a:p>
          <a:p>
            <a:pPr marL="342900" indent="-342900">
              <a:buAutoNum type="arabicPeriod"/>
            </a:pPr>
            <a:r>
              <a:rPr lang="mn-MN" b="1" dirty="0" smtClean="0">
                <a:latin typeface="Times New Roman"/>
                <a:cs typeface="Arial" pitchFamily="34" charset="0"/>
              </a:rPr>
              <a:t>БУСДАД СААД БОЛЖ ТОД ЧАНГА ЯРИХГҮЙ БАЙХ.</a:t>
            </a:r>
          </a:p>
          <a:p>
            <a:pPr marL="342900" indent="-342900">
              <a:buAutoNum type="arabicPeriod"/>
            </a:pPr>
            <a:r>
              <a:rPr lang="mn-MN" b="1" dirty="0" smtClean="0">
                <a:latin typeface="Times New Roman"/>
                <a:cs typeface="Arial" pitchFamily="34" charset="0"/>
              </a:rPr>
              <a:t>ОРЧИН ТОРНОО ЭМХ ЦЭГЦТЭЙ ХОГГҮЙ БАЙЛГАХ</a:t>
            </a:r>
          </a:p>
          <a:p>
            <a:pPr marL="342900" indent="-342900">
              <a:buAutoNum type="arabicPeriod"/>
            </a:pPr>
            <a:endParaRPr lang="mn-MN" b="1" dirty="0" smtClean="0">
              <a:latin typeface="Times New Roman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074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2" descr="D:\yvuulsan\hicheel\hereglegdehuun\yvuulsan\zurag\nature\green8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3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03993" y="-1"/>
            <a:ext cx="9143209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mn-MN" sz="6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Гэрийн </a:t>
            </a:r>
            <a:r>
              <a:rPr lang="mn-MN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даалгавраа</a:t>
            </a:r>
            <a:endParaRPr lang="mn-MN" sz="6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mn-MN" sz="6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</a:t>
            </a:r>
            <a:r>
              <a:rPr lang="mn-MN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ийж                    авах </a:t>
            </a:r>
            <a:r>
              <a:rPr lang="mn-MN" sz="6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 </a:t>
            </a:r>
          </a:p>
          <a:p>
            <a:pPr algn="ctr"/>
            <a:r>
              <a:rPr lang="mn-MN" sz="6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сайхан даа </a:t>
            </a:r>
            <a:endParaRPr lang="en-US" sz="6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51" name="Picture 3" descr="D:\yvuulsan\hicheel\hereglegdehuun\yvuulsan\zurag\hudulguunt zurag\A_Plu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032" y="2972571"/>
            <a:ext cx="1915109" cy="167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yvuulsan\hicheel\hereglegdehuun\yvuulsan\zurag\hudulguunt zurag\A_Plus_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54" y="2736081"/>
            <a:ext cx="2100817" cy="167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Spinning 4 Animation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79080" y="921901"/>
            <a:ext cx="1295514" cy="1295514"/>
          </a:xfrm>
          <a:prstGeom prst="rect">
            <a:avLst/>
          </a:prstGeom>
          <a:noFill/>
        </p:spPr>
      </p:pic>
      <p:pic>
        <p:nvPicPr>
          <p:cNvPr id="14" name="Content Placeholder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841" y="870005"/>
            <a:ext cx="2097756" cy="1399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65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196003" y="224644"/>
            <a:ext cx="2285984" cy="20056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92194" y="2242410"/>
            <a:ext cx="2257487" cy="20066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92521" y="4101094"/>
            <a:ext cx="1657728" cy="21218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2" name="Picture 8" descr="C:\Documents and Settings\com\Desktop\alim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5602" y="1899137"/>
            <a:ext cx="2183870" cy="19343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" name="Picture 8" descr="http://world-electroluminescent.com/adsigns/images/cocacola2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77173" y="2242409"/>
            <a:ext cx="2025995" cy="22220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89219" y="3950677"/>
            <a:ext cx="2080148" cy="22391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52" descr="http://bizlady.com.ua/cmnpics/original/Mineral-Soap-rivage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31" y="398070"/>
            <a:ext cx="2286016" cy="15568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7" name="Picture 49" descr="http://www.altangadas.mn/images/oo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5633" y="4600116"/>
            <a:ext cx="2639881" cy="16093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017480" y="2105951"/>
            <a:ext cx="2048406" cy="21430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D:\Enjee D\D disk\2018-2019 onii hicheeliin jil\Chems_hut\Chems_6\агаар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30" y="189188"/>
            <a:ext cx="2656426" cy="1992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" name="Picture 3" descr="D:\Enjee D\D disk\2018-2019 onii hicheeliin jil\Chems_hut\Chems_6\Цэлцэгнүүр.jpe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136" y="189188"/>
            <a:ext cx="2483349" cy="19167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Picture 4" descr="D:\Enjee D\D disk\2018-2019 onii hicheeliin jil\Chems_hut\Chems_6\усны уур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7323" y="3540525"/>
            <a:ext cx="1743075" cy="26193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9" name="Picture 5" descr="D:\Enjee D\D disk\2018-2019 onii hicheeliin jil\Chems_hut\Chems_6\кетчуп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3151" y="2060661"/>
            <a:ext cx="2382345" cy="13400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7" descr="Ó¨ÑÐ²Ó©Ñ Ð½Ð°ÑÐ½Ñ ÑÒ¯Ò¯ÑÐ´Ò¯Ò¯Ð´ Ð°ÑÑÐ¹Ð½ ÑÑÑÑÐ³Ð»ÑÑÐ½Ð¸Ð¹ Ð³Ð°Ð· Ò¯Ð½ÑÑÐ»ÑÐ¶ Ð¼Ð°Ð½ÑÑÑÑÐ°Ñ ÑÑÑÑÐ³ Ð³Ð°ÑÑ Ð±Ð°Ð¹Ð½Ð°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473" y="4249045"/>
            <a:ext cx="2668008" cy="21039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717346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 algn="ctr">
              <a:buNone/>
            </a:pPr>
            <a:r>
              <a:rPr lang="mn-MN" sz="4000" dirty="0"/>
              <a:t>ЭДГЭЭР ЗҮЙЛС ЮУНААС БҮРДДЭГ ТАЛААР БОДОЖ БАЙСАН УУ?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20497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575" y="1939158"/>
            <a:ext cx="8497614" cy="3925614"/>
          </a:xfrm>
          <a:prstGeom prst="rect">
            <a:avLst/>
          </a:prstGeom>
          <a:noFill/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mn-MN" sz="2800" dirty="0" smtClean="0"/>
              <a:t>Саванд байгаа шоргоолжыг ажиглан асуултанд хариулаарай.</a:t>
            </a:r>
            <a:endParaRPr 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2853559" y="3720654"/>
            <a:ext cx="417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3600" b="1" dirty="0" smtClean="0"/>
              <a:t>1</a:t>
            </a: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726625" y="5118539"/>
            <a:ext cx="417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3600" b="1" dirty="0" smtClean="0"/>
              <a:t>2</a:t>
            </a:r>
            <a:endParaRPr 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9480332" y="3326579"/>
            <a:ext cx="417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3600" b="1" dirty="0" smtClean="0"/>
              <a:t>3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65858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4167896"/>
              </p:ext>
            </p:extLst>
          </p:nvPr>
        </p:nvGraphicFramePr>
        <p:xfrm>
          <a:off x="1403130" y="1150885"/>
          <a:ext cx="9380485" cy="44824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840"/>
                <a:gridCol w="3180354"/>
                <a:gridCol w="1876097"/>
                <a:gridCol w="1876097"/>
                <a:gridCol w="1876097"/>
              </a:tblGrid>
              <a:tr h="631709">
                <a:tc>
                  <a:txBody>
                    <a:bodyPr/>
                    <a:lstStyle/>
                    <a:p>
                      <a:pPr algn="ctr"/>
                      <a:r>
                        <a:rPr lang="mn-MN" sz="2800" b="1" dirty="0" smtClean="0"/>
                        <a:t>№</a:t>
                      </a:r>
                      <a:endParaRPr lang="en-US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mn-MN" sz="2800" b="1" dirty="0" smtClean="0"/>
                        <a:t>Асуулт</a:t>
                      </a:r>
                      <a:endParaRPr lang="en-US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mn-MN" sz="2800" b="1" dirty="0" smtClean="0"/>
                        <a:t>1</a:t>
                      </a:r>
                      <a:endParaRPr lang="en-US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mn-MN" sz="2800" b="1" dirty="0" smtClean="0"/>
                        <a:t>2</a:t>
                      </a:r>
                      <a:endParaRPr lang="en-US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mn-MN" sz="2800" b="1" dirty="0" smtClean="0"/>
                        <a:t>3</a:t>
                      </a:r>
                      <a:endParaRPr lang="en-US" sz="2800" b="1" dirty="0"/>
                    </a:p>
                  </a:txBody>
                  <a:tcPr anchor="ctr"/>
                </a:tc>
              </a:tr>
              <a:tr h="876769"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1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Шоргоолжны тоо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</a:tr>
              <a:tr h="631709"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2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Хоорондын зай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</a:tr>
              <a:tr h="631709"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3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Хөдөлгөөн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</a:tr>
              <a:tr h="1642447"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4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Хоорондын харилцан үйлчлэл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4013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828811"/>
            <a:ext cx="8534400" cy="1855117"/>
          </a:xfrm>
        </p:spPr>
        <p:txBody>
          <a:bodyPr>
            <a:normAutofit/>
          </a:bodyPr>
          <a:lstStyle/>
          <a:p>
            <a:r>
              <a:rPr lang="mn-MN" dirty="0" smtClean="0"/>
              <a:t>Байгаль дээрх бодисууд ямар ямар төлөвт орших вэ?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959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9352" y="2238703"/>
            <a:ext cx="9869214" cy="3484180"/>
          </a:xfrm>
        </p:spPr>
        <p:txBody>
          <a:bodyPr>
            <a:noAutofit/>
          </a:bodyPr>
          <a:lstStyle/>
          <a:p>
            <a:pPr indent="0">
              <a:buNone/>
            </a:pPr>
            <a:r>
              <a:rPr lang="mn-MN" sz="2800" b="1" dirty="0" smtClean="0"/>
              <a:t>- ХИЙ</a:t>
            </a:r>
            <a:r>
              <a:rPr lang="mn-MN" sz="2800" b="1" dirty="0"/>
              <a:t>	</a:t>
            </a:r>
            <a:r>
              <a:rPr lang="mn-MN" sz="2800" b="1" dirty="0" smtClean="0"/>
              <a:t>		- ШИНГЭН 		- ХАТУУ</a:t>
            </a:r>
            <a:endParaRPr lang="mn-MN" sz="2800" b="1" dirty="0"/>
          </a:p>
          <a:p>
            <a:endParaRPr lang="mn-MN" sz="2800" b="1" dirty="0"/>
          </a:p>
          <a:p>
            <a:endParaRPr lang="mn-MN" sz="2800" b="1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8" t="53448" r="60945" b="15517"/>
          <a:stretch/>
        </p:blipFill>
        <p:spPr bwMode="auto">
          <a:xfrm rot="5400000">
            <a:off x="1096331" y="3009033"/>
            <a:ext cx="2748274" cy="2752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52" t="53448" r="40744" b="15517"/>
          <a:stretch/>
        </p:blipFill>
        <p:spPr bwMode="auto">
          <a:xfrm rot="5400000">
            <a:off x="4733485" y="3035845"/>
            <a:ext cx="2748271" cy="2604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77" t="53448" r="21240" b="15517"/>
          <a:stretch/>
        </p:blipFill>
        <p:spPr bwMode="auto">
          <a:xfrm rot="5400000">
            <a:off x="8276659" y="3002073"/>
            <a:ext cx="2734338" cy="2689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8346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Хичээлийн сэдэв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379785"/>
            <a:ext cx="9988062" cy="3106617"/>
          </a:xfrm>
        </p:spPr>
        <p:txBody>
          <a:bodyPr>
            <a:noAutofit/>
          </a:bodyPr>
          <a:lstStyle/>
          <a:p>
            <a:pPr indent="0" algn="ctr">
              <a:buNone/>
            </a:pPr>
            <a:r>
              <a:rPr lang="mn-MN" sz="4800" b="1" dirty="0" smtClean="0"/>
              <a:t>БОДИСЫН ЖИЖИГ ХЭСГИЙН ЗАГВАР, БОДИСЫН ТӨЛӨВ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54189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b="1" dirty="0" smtClean="0"/>
              <a:t>БОДИС: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mn-MN" sz="4400" b="1" dirty="0" smtClean="0"/>
              <a:t>ТОДОРХОЙ ОРОН ЗАЙ ЭЗЭЛЖ БАЙГАА МАССТАЙ БИЕТИЙГ БОДИС ГЭНЭ.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109321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9837682" cy="4112172"/>
          </a:xfrm>
        </p:spPr>
        <p:txBody>
          <a:bodyPr>
            <a:noAutofit/>
          </a:bodyPr>
          <a:lstStyle/>
          <a:p>
            <a:pPr algn="l"/>
            <a:r>
              <a:rPr lang="mn-MN" dirty="0" smtClean="0"/>
              <a:t>Бодис материалыг төлвөөр ангилах гол шалгуур нь бодис, материалын </a:t>
            </a:r>
            <a:br>
              <a:rPr lang="mn-MN" dirty="0" smtClean="0"/>
            </a:br>
            <a:r>
              <a:rPr lang="mn-MN" dirty="0" smtClean="0"/>
              <a:t>- эзлэхүүн ба </a:t>
            </a:r>
            <a:br>
              <a:rPr lang="mn-MN" dirty="0" smtClean="0"/>
            </a:br>
            <a:r>
              <a:rPr lang="mn-MN" dirty="0" smtClean="0"/>
              <a:t>- хэлбэр дүрс юм.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929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4038684"/>
            <a:ext cx="8534400" cy="685800"/>
          </a:xfrm>
        </p:spPr>
        <p:txBody>
          <a:bodyPr>
            <a:normAutofit fontScale="90000"/>
          </a:bodyPr>
          <a:lstStyle/>
          <a:p>
            <a:pPr algn="just"/>
            <a:r>
              <a:rPr lang="mn-MN" dirty="0"/>
              <a:t>Бодис, материалын шинж нь тэдгээрийг бүрдүүлж байгаа жижиг хэсгүүд хэрхэн эрэмбэлэгдэн байрлаж байгаагаас хамаардаг.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95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2" y="1134069"/>
            <a:ext cx="8534400" cy="1295400"/>
          </a:xfrm>
        </p:spPr>
        <p:txBody>
          <a:bodyPr/>
          <a:lstStyle/>
          <a:p>
            <a:r>
              <a:rPr lang="mn-MN" dirty="0" smtClean="0"/>
              <a:t>Бодисын жижиг хэсгийн загвар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8" t="53448" r="60945" b="15517"/>
          <a:stretch/>
        </p:blipFill>
        <p:spPr bwMode="auto">
          <a:xfrm rot="5400000">
            <a:off x="1238225" y="2898671"/>
            <a:ext cx="2748274" cy="2752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52" t="53448" r="40744" b="15517"/>
          <a:stretch/>
        </p:blipFill>
        <p:spPr bwMode="auto">
          <a:xfrm rot="5400000">
            <a:off x="4843840" y="3020083"/>
            <a:ext cx="2748271" cy="2604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77" t="53448" r="21240" b="15517"/>
          <a:stretch/>
        </p:blipFill>
        <p:spPr bwMode="auto">
          <a:xfrm rot="5400000">
            <a:off x="8276659" y="2986307"/>
            <a:ext cx="2734338" cy="2689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2659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mn-MN" sz="2400" dirty="0" smtClean="0"/>
              <a:t>Яагаад усны уур, ус болон мөс ялгаатай шинж чанартай байдаг вэ?</a:t>
            </a:r>
            <a:endParaRPr lang="en-US" sz="24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072055" y="2238703"/>
            <a:ext cx="9948041" cy="340535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mn-MN" dirty="0" smtClean="0"/>
              <a:t>Бодисын хий, шингэн, хатуу төлөв ялгаатай шинж чанартай байдгийг тайлбарлах зорилгоор судлаачдын боловсруулсан загварыг </a:t>
            </a:r>
            <a:r>
              <a:rPr lang="mn-MN" b="1" dirty="0" smtClean="0"/>
              <a:t>бодисын жижиг хэсгийн загвар </a:t>
            </a:r>
            <a:r>
              <a:rPr lang="mn-MN" dirty="0" smtClean="0"/>
              <a:t>гэдэг.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033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8441" y="1295399"/>
            <a:ext cx="9143999" cy="832945"/>
          </a:xfrm>
        </p:spPr>
        <p:txBody>
          <a:bodyPr>
            <a:normAutofit fontScale="90000"/>
          </a:bodyPr>
          <a:lstStyle/>
          <a:p>
            <a:pPr algn="l"/>
            <a:r>
              <a:rPr lang="mn-MN" dirty="0" smtClean="0"/>
              <a:t>Бодисын жижиг хэсгийн загвар ёсоор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1241" y="2191408"/>
            <a:ext cx="9727325" cy="3563006"/>
          </a:xfrm>
        </p:spPr>
        <p:txBody>
          <a:bodyPr>
            <a:noAutofit/>
          </a:bodyPr>
          <a:lstStyle/>
          <a:p>
            <a:pPr marL="342900" indent="-342900">
              <a:lnSpc>
                <a:spcPct val="100000"/>
              </a:lnSpc>
              <a:buAutoNum type="arabicPeriod"/>
            </a:pPr>
            <a:r>
              <a:rPr lang="mn-MN" sz="3200" dirty="0" smtClean="0"/>
              <a:t>Бүх бодис, материал маш жижиг, нүдэнд үл </a:t>
            </a:r>
            <a:r>
              <a:rPr lang="mn-MN" sz="3200" smtClean="0"/>
              <a:t>үзэгдэх хэсгүүдээс </a:t>
            </a:r>
            <a:r>
              <a:rPr lang="mn-MN" sz="3200" dirty="0" smtClean="0"/>
              <a:t>тогтоно.</a:t>
            </a:r>
          </a:p>
          <a:p>
            <a:pPr marL="342900" indent="-342900">
              <a:lnSpc>
                <a:spcPct val="100000"/>
              </a:lnSpc>
              <a:buAutoNum type="arabicPeriod"/>
            </a:pPr>
            <a:r>
              <a:rPr lang="mn-MN" sz="3200" dirty="0" smtClean="0"/>
              <a:t>Жижиг хэсгийг нүдээр харахгүй ч үргэлж хөдөлж байдаг. Жижиг хэсгүүд өөр хоорондоо таталцаж байдаг.</a:t>
            </a:r>
          </a:p>
          <a:p>
            <a:pPr marL="342900" indent="-342900">
              <a:lnSpc>
                <a:spcPct val="100000"/>
              </a:lnSpc>
              <a:buAutoNum type="arabicPeriod"/>
            </a:pPr>
            <a:r>
              <a:rPr lang="mn-MN" sz="3200" dirty="0" smtClean="0"/>
              <a:t>Бодисыг халаахад жижиг хэсгийн хөдөлгөөн хурдасдаг.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8767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mn-MN" sz="1800" dirty="0" smtClean="0"/>
              <a:t>БОдисын </a:t>
            </a:r>
            <a:r>
              <a:rPr lang="mn-MN" sz="1800" dirty="0"/>
              <a:t>одисын жижиг хэсгийн загвар бүхий доорх зургийг ажиглан бодисын ямар ямар төлвийг илэрхийлж  байгааг таамаглан бичээрэй</a:t>
            </a:r>
            <a:r>
              <a:rPr lang="mn-MN" sz="1800" dirty="0" smtClean="0"/>
              <a:t>.</a:t>
            </a:r>
            <a:endParaRPr lang="en-US" sz="1800" dirty="0"/>
          </a:p>
        </p:txBody>
      </p:sp>
      <p:pic>
        <p:nvPicPr>
          <p:cNvPr id="4" name="Content Placeholder 3" descr="D:\2017-2018\hutulbur\Himi\9\B.tuluv\er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255" y="2017986"/>
            <a:ext cx="9333186" cy="38152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833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02" t="15948" r="41596" b="15517"/>
          <a:stretch/>
        </p:blipFill>
        <p:spPr bwMode="auto">
          <a:xfrm>
            <a:off x="2538288" y="47283"/>
            <a:ext cx="6901244" cy="6731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994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http://www.grc.nasa.gov/WWW/K-12/airplane/Images/state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83" b="21379"/>
          <a:stretch/>
        </p:blipFill>
        <p:spPr bwMode="auto">
          <a:xfrm>
            <a:off x="124044" y="504497"/>
            <a:ext cx="12067955" cy="5833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60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Хүснэгтийг бөглөөрэй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2525836"/>
              </p:ext>
            </p:extLst>
          </p:nvPr>
        </p:nvGraphicFramePr>
        <p:xfrm>
          <a:off x="1198180" y="2128338"/>
          <a:ext cx="9774620" cy="3870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903"/>
                <a:gridCol w="3499945"/>
                <a:gridCol w="1954924"/>
                <a:gridCol w="1954924"/>
                <a:gridCol w="1954924"/>
              </a:tblGrid>
              <a:tr h="860376"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№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Шинж чанар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Хий төлөв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Шингэн төлөв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Хатуу төлөв</a:t>
                      </a:r>
                      <a:endParaRPr lang="en-US" sz="2800" b="1" dirty="0"/>
                    </a:p>
                  </a:txBody>
                  <a:tcPr/>
                </a:tc>
              </a:tr>
              <a:tr h="498472"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1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Молекул хоорондын зай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</a:tr>
              <a:tr h="498472"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2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Хөдөлгөөн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</a:tr>
              <a:tr h="860376"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3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Эзлэхүүн ба</a:t>
                      </a:r>
                      <a:r>
                        <a:rPr lang="mn-MN" sz="2800" b="1" baseline="0" dirty="0" smtClean="0"/>
                        <a:t> хэлбэр дүрсээ хадгалах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</a:tr>
              <a:tr h="498472"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4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mn-MN" sz="2800" b="1" dirty="0" smtClean="0"/>
                        <a:t>Шахагддаг эсэх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1919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Хий бодисын жижиг хэсэг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2254469"/>
            <a:ext cx="8534400" cy="3216168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mn-MN" sz="3600" dirty="0" smtClean="0"/>
              <a:t>Хий бодисын жижиг хэсгүүд хоорондоо таталцахгүй, хол хол байрлаж, байнгы эмх замбараагүй хөдөлгөөнд оршдог. Ийм учраас хий бодис тодорхой хэлбэр, дүрсгүй, урсах шахагдах чанартай байдаг.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8305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dirty="0" smtClean="0"/>
              <a:t>Шингэн бодисын жижиг хэсэг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2359571"/>
            <a:ext cx="8534400" cy="3048001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mn-MN" sz="3600" dirty="0" smtClean="0"/>
              <a:t>Шингэн бодисын жижиг хэсгүүд сул хүчээр таталцаж, ойр ойрхон байрлах ба эмх замбараагүй шилжин хөдөлж байдаг. Ийм учраас шингэн бодис тодорхой хэлбэр, дүрсгүй, шахагдахгүй боловч урсамтгай чанартай.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4897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dirty="0" smtClean="0"/>
              <a:t>Хатуу бодисын жижиг хэсэг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2123081"/>
            <a:ext cx="8534400" cy="3048001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mn-MN" sz="3300" dirty="0" smtClean="0"/>
              <a:t>Хатуу бодисын жижиг хэсгүүд хүчтэй таталцан нягт байрлаж, чөлөөтэй хөдлөх боломжгүй, зөвхөн өөрийн байрлалын ойролцоо хэлбэлзэх  хөдөлгөөн хийж байдаг. Ийм учраас хатуу бодис тодорхой хэлбэр дүрстэй, урсах ба шахагдахгүй чанартай.</a:t>
            </a:r>
            <a:endParaRPr lang="en-US" sz="3300" dirty="0"/>
          </a:p>
        </p:txBody>
      </p:sp>
    </p:spTree>
    <p:extLst>
      <p:ext uri="{BB962C8B-B14F-4D97-AF65-F5344CB8AC3E}">
        <p14:creationId xmlns:p14="http://schemas.microsoft.com/office/powerpoint/2010/main" val="129847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46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1296" y="1087821"/>
            <a:ext cx="8826184" cy="756746"/>
          </a:xfrm>
        </p:spPr>
        <p:txBody>
          <a:bodyPr>
            <a:normAutofit/>
          </a:bodyPr>
          <a:lstStyle/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680" y="1112583"/>
            <a:ext cx="9139320" cy="4512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92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296"/>
            <a:ext cx="12192000" cy="6885296"/>
          </a:xfrm>
        </p:spPr>
      </p:pic>
      <p:sp>
        <p:nvSpPr>
          <p:cNvPr id="5" name="Rectangle 4"/>
          <p:cNvSpPr/>
          <p:nvPr/>
        </p:nvSpPr>
        <p:spPr>
          <a:xfrm>
            <a:off x="3016469" y="1965433"/>
            <a:ext cx="6111963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Сурах бичгийн 107 дугаар хуудас уншиж тэмдэглэх</a:t>
            </a:r>
            <a:endParaRPr lang="en-US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35171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uture">
  <a:themeElements>
    <a:clrScheme name="Couture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Black 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195</TotalTime>
  <Words>383</Words>
  <Application>Microsoft Office PowerPoint</Application>
  <PresentationFormat>Custom</PresentationFormat>
  <Paragraphs>67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Couture</vt:lpstr>
      <vt:lpstr>PowerPoint Presentation</vt:lpstr>
      <vt:lpstr>Хичээлийн явц дахь дэг</vt:lpstr>
      <vt:lpstr>PowerPoint Presentation</vt:lpstr>
      <vt:lpstr>PowerPoint Presentation</vt:lpstr>
      <vt:lpstr>PowerPoint Presentation</vt:lpstr>
      <vt:lpstr>Саванд байгаа шоргоолжыг ажиглан асуултанд хариулаарай.</vt:lpstr>
      <vt:lpstr>PowerPoint Presentation</vt:lpstr>
      <vt:lpstr>Байгаль дээрх бодисууд ямар ямар төлөвт орших вэ?</vt:lpstr>
      <vt:lpstr>PowerPoint Presentation</vt:lpstr>
      <vt:lpstr>Хичээлийн сэдэв</vt:lpstr>
      <vt:lpstr>БОДИС:</vt:lpstr>
      <vt:lpstr>Бодис материалыг төлвөөр ангилах гол шалгуур нь бодис, материалын  - эзлэхүүн ба  - хэлбэр дүрс юм. </vt:lpstr>
      <vt:lpstr>Бодис, материалын шинж нь тэдгээрийг бүрдүүлж байгаа жижиг хэсгүүд хэрхэн эрэмбэлэгдэн байрлаж байгаагаас хамаардаг.</vt:lpstr>
      <vt:lpstr>Бодисын жижиг хэсгийн загвар</vt:lpstr>
      <vt:lpstr>Яагаад усны уур, ус болон мөс ялгаатай шинж чанартай байдаг вэ?</vt:lpstr>
      <vt:lpstr>Бодисын жижиг хэсгийн загвар ёсоор :</vt:lpstr>
      <vt:lpstr>БОдисын одисын жижиг хэсгийн загвар бүхий доорх зургийг ажиглан бодисын ямар ямар төлвийг илэрхийлж  байгааг таамаглан бичээрэй.</vt:lpstr>
      <vt:lpstr>PowerPoint Presentation</vt:lpstr>
      <vt:lpstr>PowerPoint Presentation</vt:lpstr>
      <vt:lpstr>Хүснэгтийг бөглөөрэй</vt:lpstr>
      <vt:lpstr>Хий бодисын жижиг хэсэг</vt:lpstr>
      <vt:lpstr>Шингэн бодисын жижиг хэсэг</vt:lpstr>
      <vt:lpstr>Хатуу бодисын жижиг хэсэг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зулаа</dc:creator>
  <cp:lastModifiedBy>MyPC</cp:lastModifiedBy>
  <cp:revision>24</cp:revision>
  <dcterms:created xsi:type="dcterms:W3CDTF">2016-04-28T08:25:03Z</dcterms:created>
  <dcterms:modified xsi:type="dcterms:W3CDTF">2019-09-16T02:15:14Z</dcterms:modified>
</cp:coreProperties>
</file>