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59" r:id="rId2"/>
    <p:sldId id="260" r:id="rId3"/>
    <p:sldId id="266" r:id="rId4"/>
    <p:sldId id="261" r:id="rId5"/>
    <p:sldId id="268" r:id="rId6"/>
    <p:sldId id="269" r:id="rId7"/>
    <p:sldId id="263" r:id="rId8"/>
    <p:sldId id="270" r:id="rId9"/>
    <p:sldId id="272" r:id="rId10"/>
    <p:sldId id="262" r:id="rId11"/>
    <p:sldId id="271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987E6-CF28-4CBE-9097-13A8665B6C9C}" type="datetimeFigureOut">
              <a:rPr lang="mn-MN" smtClean="0"/>
              <a:t>2019-11-21</a:t>
            </a:fld>
            <a:endParaRPr lang="mn-M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D2BF17-213B-4EE8-9782-DD2BB9FA0088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467025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A7A6ADD-DD9A-48FC-8A43-84DAD4CDDC5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547CFF9-6B06-489B-86F9-7721F96DE2A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763000" cy="1447800"/>
          </a:xfrm>
        </p:spPr>
        <p:txBody>
          <a:bodyPr/>
          <a:lstStyle/>
          <a:p>
            <a:r>
              <a:rPr lang="mn-MN" dirty="0" smtClean="0"/>
              <a:t>                     Тодорхойлолт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1000" y="1371600"/>
                <a:ext cx="8534400" cy="4038599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mn-MN" sz="3200" dirty="0" smtClean="0"/>
                  <a:t>Мөр ба баганын тоо тэнцүү матрицад тодорхойлогч гэгдэх тоог харгалзуулж болдог. 2 мөр 2 баганатай </a:t>
                </a:r>
              </a:p>
              <a:p>
                <a:pPr marL="0" indent="0">
                  <a:buNone/>
                </a:pPr>
                <a:r>
                  <a:rPr lang="mn-MN" sz="3200" dirty="0" smtClean="0"/>
                  <a:t>А</a:t>
                </a:r>
                <a14:m>
                  <m:oMath xmlns:m="http://schemas.openxmlformats.org/officeDocument/2006/math">
                    <m:r>
                      <a:rPr lang="mn-MN" sz="320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320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320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e>
                              <m: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mr>
                          <m:mr>
                            <m:e>
                              <m: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𝑐</m:t>
                              </m:r>
                            </m:e>
                            <m:e>
                              <m: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mn-MN" sz="3200" dirty="0" smtClean="0"/>
                  <a:t>матрицын хувьд </a:t>
                </a:r>
                <a:r>
                  <a:rPr lang="en-US" sz="3200" dirty="0" smtClean="0"/>
                  <a:t>ad-</a:t>
                </a:r>
                <a:r>
                  <a:rPr lang="en-US" sz="3200" dirty="0" err="1" smtClean="0"/>
                  <a:t>bc</a:t>
                </a:r>
                <a:r>
                  <a:rPr lang="en-US" sz="3200" dirty="0" smtClean="0"/>
                  <a:t> </a:t>
                </a:r>
                <a:r>
                  <a:rPr lang="mn-MN" sz="3200" dirty="0" smtClean="0"/>
                  <a:t>тоог уг матрицын тодорхойлогч гэх ба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mn-MN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3200" b="0" i="1" smtClean="0">
                            <a:latin typeface="Cambria Math"/>
                          </a:rPr>
                          <m:t>А</m:t>
                        </m:r>
                      </m:e>
                    </m:d>
                    <m:r>
                      <a:rPr lang="mn-MN" sz="3200" b="0" i="1" smtClean="0">
                        <a:latin typeface="Cambria Math"/>
                      </a:rPr>
                      <m:t> гэж тэмдэглэнэ.</m:t>
                    </m:r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0" y="1371600"/>
                <a:ext cx="8534400" cy="4038599"/>
              </a:xfrm>
              <a:blipFill rotWithShape="0">
                <a:blip r:embed="rId2"/>
                <a:stretch>
                  <a:fillRect l="-1857" t="-1964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8334" t="18873" r="24167" b="44071"/>
          <a:stretch/>
        </p:blipFill>
        <p:spPr>
          <a:xfrm>
            <a:off x="152400" y="1143000"/>
            <a:ext cx="8763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6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533400"/>
                <a:ext cx="8458200" cy="5592763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mn-MN" sz="4800" b="0" i="1" dirty="0" smtClean="0">
                    <a:latin typeface="+mj-lt"/>
                  </a:rPr>
                  <a:t>Жишээ1</a:t>
                </a:r>
                <a:endParaRPr lang="en-US" sz="4800" b="0" i="1" dirty="0" smtClean="0">
                  <a:latin typeface="+mj-lt"/>
                </a:endParaRPr>
              </a:p>
              <a:p>
                <a:pPr algn="ctr"/>
                <a:endParaRPr lang="mn-MN" sz="4800" b="0" i="1" dirty="0" smtClean="0">
                  <a:latin typeface="+mj-lt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mn-MN" sz="4800" b="0" i="1" smtClean="0">
                        <a:latin typeface="Cambria Math" panose="02040503050406030204" pitchFamily="18" charset="0"/>
                      </a:rPr>
                      <m:t>А</m:t>
                    </m:r>
                    <m:r>
                      <a:rPr lang="mn-MN" sz="4800" b="0" i="1" smtClean="0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800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800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8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5</m:t>
                              </m:r>
                            </m:e>
                            <m:e>
                              <m:r>
                                <a:rPr lang="mn-MN" sz="48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mn-MN" sz="48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mn-MN" sz="48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mn-MN" sz="4800" dirty="0" smtClean="0">
                    <a:latin typeface="+mj-lt"/>
                  </a:rPr>
                  <a:t> матрицын тодорхойлогчийг олоорой.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4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4800" b="0" i="1" smtClean="0">
                            <a:latin typeface="Cambria Math" panose="02040503050406030204" pitchFamily="18" charset="0"/>
                          </a:rPr>
                          <m:t>А</m:t>
                        </m:r>
                      </m:e>
                    </m:d>
                    <m:r>
                      <a:rPr lang="en-US" sz="4800" i="1" smtClean="0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r>
                      <a:rPr lang="mn-MN" sz="4800" b="0" i="1" smtClean="0">
                        <a:latin typeface="Cambria Math" panose="02040503050406030204" pitchFamily="18" charset="0"/>
                        <a:ea typeface="Cambria Math"/>
                      </a:rPr>
                      <m:t>5</m:t>
                    </m:r>
                    <m:r>
                      <a:rPr lang="en-US" sz="4800" i="1" smtClean="0">
                        <a:latin typeface="Cambria Math" panose="02040503050406030204" pitchFamily="18" charset="0"/>
                        <a:ea typeface="Cambria Math"/>
                      </a:rPr>
                      <m:t>×</m:t>
                    </m:r>
                    <m:r>
                      <a:rPr lang="mn-MN" sz="4800" b="0" i="1" smtClean="0">
                        <a:latin typeface="Cambria Math" panose="02040503050406030204" pitchFamily="18" charset="0"/>
                        <a:ea typeface="Cambria Math"/>
                      </a:rPr>
                      <m:t>3−3</m:t>
                    </m:r>
                    <m:r>
                      <a:rPr lang="en-US" sz="4800" i="1" smtClean="0">
                        <a:latin typeface="Cambria Math" panose="02040503050406030204" pitchFamily="18" charset="0"/>
                        <a:ea typeface="Cambria Math"/>
                      </a:rPr>
                      <m:t>×</m:t>
                    </m:r>
                    <m:r>
                      <a:rPr lang="mn-MN" sz="4800" b="0" i="1" smtClean="0">
                        <a:latin typeface="Cambria Math" panose="02040503050406030204" pitchFamily="18" charset="0"/>
                        <a:ea typeface="Cambria Math"/>
                      </a:rPr>
                      <m:t>1=12</m:t>
                    </m:r>
                  </m:oMath>
                </a14:m>
                <a:endParaRPr lang="mn-MN" sz="4800" b="0" dirty="0" smtClean="0">
                  <a:latin typeface="+mj-lt"/>
                  <a:ea typeface="Cambria Math"/>
                </a:endParaRPr>
              </a:p>
              <a:p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533400"/>
                <a:ext cx="8458200" cy="5592763"/>
              </a:xfrm>
              <a:blipFill rotWithShape="0">
                <a:blip r:embed="rId2"/>
                <a:stretch>
                  <a:fillRect t="-2617" r="-1513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971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mn-MN" i="1" dirty="0" smtClean="0">
                <a:latin typeface="Cambria Math"/>
              </a:rPr>
              <a:t>Жишээ</a:t>
            </a:r>
            <a:r>
              <a:rPr lang="en-US" i="1" dirty="0">
                <a:latin typeface="Cambria Math"/>
              </a:rPr>
              <a:t>2</a:t>
            </a:r>
            <a:r>
              <a:rPr lang="mn-MN" i="1" dirty="0">
                <a:latin typeface="Cambria Math"/>
              </a:rPr>
              <a:t/>
            </a:r>
            <a:br>
              <a:rPr lang="mn-MN" i="1" dirty="0">
                <a:latin typeface="Cambria Math"/>
              </a:rPr>
            </a:br>
            <a:endParaRPr lang="mn-M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00200"/>
            <a:ext cx="8229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14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76400"/>
                <a:ext cx="8229600" cy="4449763"/>
              </a:xfrm>
            </p:spPr>
            <p:txBody>
              <a:bodyPr>
                <a:noAutofit/>
              </a:bodyPr>
              <a:lstStyle/>
              <a:p>
                <a:r>
                  <a:rPr lang="mn-MN" sz="4800" dirty="0" smtClean="0">
                    <a:latin typeface="+mj-lt"/>
                  </a:rPr>
                  <a:t>А</a:t>
                </a:r>
                <a14:m>
                  <m:oMath xmlns:m="http://schemas.openxmlformats.org/officeDocument/2006/math">
                    <m:r>
                      <a:rPr lang="mn-MN" sz="4000" i="1" smtClean="0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00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00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4</m:t>
                              </m:r>
                            </m:e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  <m:r>
                      <a:rPr lang="mn-MN" sz="4000" b="0" i="1" smtClean="0">
                        <a:latin typeface="Cambria Math" panose="02040503050406030204" pitchFamily="18" charset="0"/>
                        <a:ea typeface="Cambria Math"/>
                      </a:rPr>
                      <m:t> ба В=</m:t>
                    </m:r>
                    <m:d>
                      <m:dPr>
                        <m:ctrlPr>
                          <a:rPr lang="mn-MN" sz="4000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000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−</m:t>
                              </m:r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2</m:t>
                              </m:r>
                            </m:e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5</m:t>
                              </m:r>
                            </m:e>
                            <m:e>
                              <m:r>
                                <a:rPr lang="mn-MN" sz="40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mn-MN" sz="4000" dirty="0" smtClean="0">
                    <a:latin typeface="+mj-lt"/>
                  </a:rPr>
                  <a:t> бол</a:t>
                </a: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4000" b="0" i="1" smtClean="0">
                            <a:latin typeface="Cambria Math" panose="02040503050406030204" pitchFamily="18" charset="0"/>
                          </a:rPr>
                          <m:t>А</m:t>
                        </m:r>
                      </m:e>
                    </m:d>
                    <m:r>
                      <a:rPr lang="en-US" sz="4000" i="1" smtClean="0">
                        <a:latin typeface="Cambria Math" panose="02040503050406030204" pitchFamily="18" charset="0"/>
                        <a:ea typeface="Cambria Math"/>
                      </a:rPr>
                      <m:t>+</m:t>
                    </m:r>
                    <m:d>
                      <m:dPr>
                        <m:begChr m:val="|"/>
                        <m:endChr m:val="|"/>
                        <m:ctrlPr>
                          <a:rPr lang="en-US" sz="400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mn-MN" sz="4000" b="0" i="1" smtClean="0">
                            <a:latin typeface="Cambria Math" panose="02040503050406030204" pitchFamily="18" charset="0"/>
                            <a:ea typeface="Cambria Math"/>
                          </a:rPr>
                          <m:t>В</m:t>
                        </m:r>
                      </m:e>
                    </m:d>
                    <m:r>
                      <a:rPr lang="en-US" sz="4000" i="1" smtClean="0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</m:oMath>
                </a14:m>
                <a:r>
                  <a:rPr lang="mn-MN" sz="4000" dirty="0" smtClean="0">
                    <a:latin typeface="+mj-lt"/>
                  </a:rPr>
                  <a:t>4</a:t>
                </a:r>
                <a14:m>
                  <m:oMath xmlns:m="http://schemas.openxmlformats.org/officeDocument/2006/math">
                    <m:r>
                      <a:rPr lang="mn-MN" sz="4000" i="1" dirty="0" smtClean="0">
                        <a:latin typeface="Cambria Math" panose="02040503050406030204" pitchFamily="18" charset="0"/>
                        <a:ea typeface="Cambria Math"/>
                      </a:rPr>
                      <m:t>×</m:t>
                    </m:r>
                    <m:d>
                      <m:dPr>
                        <m:ctrlPr>
                          <a:rPr lang="mn-MN" sz="4000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mn-MN" sz="4000" b="0" i="1" dirty="0" smtClean="0">
                            <a:latin typeface="Cambria Math" panose="02040503050406030204" pitchFamily="18" charset="0"/>
                            <a:ea typeface="Cambria Math"/>
                          </a:rPr>
                          <m:t>−1</m:t>
                        </m:r>
                      </m:e>
                    </m:d>
                  </m:oMath>
                </a14:m>
                <a:r>
                  <a:rPr lang="mn-MN" sz="4000" dirty="0" smtClean="0">
                    <a:latin typeface="+mj-lt"/>
                  </a:rPr>
                  <a:t>-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mn-MN" sz="40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4000" b="0" i="1" dirty="0" smtClean="0"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  <m:r>
                      <a:rPr lang="mn-MN" sz="4000" i="1" dirty="0" smtClean="0">
                        <a:latin typeface="Cambria Math" panose="02040503050406030204" pitchFamily="18" charset="0"/>
                        <a:ea typeface="Cambria Math"/>
                      </a:rPr>
                      <m:t>×</m:t>
                    </m:r>
                    <m:d>
                      <m:dPr>
                        <m:ctrlPr>
                          <a:rPr lang="mn-MN" sz="40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4000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mn-MN" sz="4000" i="1" dirty="0">
                        <a:latin typeface="Cambria Math" panose="02040503050406030204" pitchFamily="18" charset="0"/>
                        <a:ea typeface="Cambria Math"/>
                      </a:rPr>
                      <m:t>+</m:t>
                    </m:r>
                    <m:d>
                      <m:dPr>
                        <m:ctrlPr>
                          <a:rPr lang="mn-MN" sz="4000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mn-MN" sz="4000" b="0" i="1" dirty="0" smtClean="0">
                            <a:latin typeface="Cambria Math" panose="02040503050406030204" pitchFamily="18" charset="0"/>
                            <a:ea typeface="Cambria Math"/>
                          </a:rPr>
                          <m:t>−2</m:t>
                        </m:r>
                      </m:e>
                    </m:d>
                    <m:r>
                      <a:rPr lang="mn-MN" sz="4000" i="1" dirty="0" smtClean="0">
                        <a:latin typeface="Cambria Math" panose="02040503050406030204" pitchFamily="18" charset="0"/>
                        <a:ea typeface="Cambria Math"/>
                      </a:rPr>
                      <m:t>×</m:t>
                    </m:r>
                    <m:r>
                      <a:rPr lang="mn-MN" sz="4000" b="0" i="1" dirty="0" smtClean="0">
                        <a:latin typeface="Cambria Math" panose="02040503050406030204" pitchFamily="18" charset="0"/>
                        <a:ea typeface="Cambria Math"/>
                      </a:rPr>
                      <m:t>1−5×3=−1+</m:t>
                    </m:r>
                    <m:d>
                      <m:dPr>
                        <m:ctrlPr>
                          <a:rPr lang="mn-MN" sz="4000" b="0" i="1" dirty="0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mn-MN" sz="4000" b="0" i="1" dirty="0" smtClean="0">
                            <a:latin typeface="Cambria Math" panose="02040503050406030204" pitchFamily="18" charset="0"/>
                            <a:ea typeface="Cambria Math"/>
                          </a:rPr>
                          <m:t>−17</m:t>
                        </m:r>
                      </m:e>
                    </m:d>
                    <m:r>
                      <a:rPr lang="mn-MN" sz="4000" b="0" i="1" dirty="0" smtClean="0">
                        <a:latin typeface="Cambria Math" panose="02040503050406030204" pitchFamily="18" charset="0"/>
                        <a:ea typeface="Cambria Math"/>
                      </a:rPr>
                      <m:t>=−18</m:t>
                    </m:r>
                  </m:oMath>
                </a14:m>
                <a:endParaRPr lang="mn-MN" sz="4000" dirty="0" smtClean="0">
                  <a:latin typeface="+mj-lt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76400"/>
                <a:ext cx="8229600" cy="4449763"/>
              </a:xfrm>
              <a:blipFill rotWithShape="0">
                <a:blip r:embed="rId2"/>
                <a:stretch>
                  <a:fillRect l="-2444" t="-1096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143000" y="0"/>
            <a:ext cx="71627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000" i="1" spc="-100" dirty="0" smtClean="0">
              <a:solidFill>
                <a:srgbClr val="D2533C"/>
              </a:solidFill>
              <a:latin typeface="Cambria Math"/>
              <a:ea typeface="+mj-ea"/>
              <a:cs typeface="+mj-cs"/>
            </a:endParaRPr>
          </a:p>
          <a:p>
            <a:pPr algn="ctr"/>
            <a:r>
              <a:rPr lang="mn-MN" sz="4000" i="1" spc="-100" dirty="0" smtClean="0">
                <a:solidFill>
                  <a:srgbClr val="D2533C"/>
                </a:solidFill>
                <a:latin typeface="Cambria Math"/>
                <a:ea typeface="+mj-ea"/>
                <a:cs typeface="+mj-cs"/>
              </a:rPr>
              <a:t>Жишээ</a:t>
            </a:r>
            <a:r>
              <a:rPr lang="en-US" sz="4000" i="1" spc="-100" dirty="0">
                <a:solidFill>
                  <a:srgbClr val="D2533C"/>
                </a:solidFill>
                <a:latin typeface="Cambria Math"/>
                <a:ea typeface="+mj-ea"/>
                <a:cs typeface="+mj-cs"/>
              </a:rPr>
              <a:t>3</a:t>
            </a:r>
            <a:endParaRPr lang="mn-MN" dirty="0"/>
          </a:p>
        </p:txBody>
      </p:sp>
    </p:spTree>
    <p:extLst>
      <p:ext uri="{BB962C8B-B14F-4D97-AF65-F5344CB8AC3E}">
        <p14:creationId xmlns:p14="http://schemas.microsoft.com/office/powerpoint/2010/main" val="62839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mn-MN" dirty="0" smtClean="0"/>
              <a:t>Дасгал</a:t>
            </a:r>
            <a:endParaRPr lang="mn-M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57200" y="1219200"/>
                <a:ext cx="8001000" cy="57577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mn-MN" sz="6000" dirty="0"/>
                  <a:t>А</a:t>
                </a:r>
                <a14:m>
                  <m:oMath xmlns:m="http://schemas.openxmlformats.org/officeDocument/2006/math">
                    <m:r>
                      <a:rPr lang="mn-MN" sz="4800" i="1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8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4</m:t>
                              </m:r>
                            </m:e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  <m:r>
                      <a:rPr lang="mn-MN" sz="4800" i="1">
                        <a:latin typeface="Cambria Math" panose="02040503050406030204" pitchFamily="18" charset="0"/>
                        <a:ea typeface="Cambria Math"/>
                      </a:rPr>
                      <m:t> ба В=</m:t>
                    </m:r>
                    <m:d>
                      <m:dPr>
                        <m:ctrlPr>
                          <a:rPr lang="mn-MN" sz="48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</m:t>
                              </m:r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2</m:t>
                              </m:r>
                            </m:e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5</m:t>
                              </m:r>
                            </m:e>
                            <m:e>
                              <m:r>
                                <a:rPr lang="mn-MN" sz="48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mn-MN" sz="4800" dirty="0"/>
                  <a:t> </a:t>
                </a:r>
                <a:r>
                  <a:rPr lang="mn-MN" sz="4800" dirty="0" smtClean="0"/>
                  <a:t>бол</a:t>
                </a:r>
                <a:endParaRPr lang="mn-MN" sz="4800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4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mn-MN" sz="4800" i="1">
                            <a:latin typeface="Cambria Math"/>
                          </a:rPr>
                          <m:t>А+В</m:t>
                        </m:r>
                      </m:e>
                    </m:d>
                    <m:r>
                      <a:rPr lang="en-US" sz="4800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48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mn-MN" sz="4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mn-MN" sz="4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e>
                              </m:mr>
                            </m:m>
                          </m:e>
                        </m:d>
                        <m:r>
                          <a:rPr lang="mn-MN" sz="4800" i="1">
                            <a:latin typeface="Cambria Math"/>
                            <a:ea typeface="Cambria Math"/>
                          </a:rPr>
                          <m:t>+</m:t>
                        </m:r>
                        <m:d>
                          <m:dPr>
                            <m:ctrlPr>
                              <a:rPr lang="mn-MN" sz="4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mn-MN" sz="4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e>
                              </m:mr>
                            </m:m>
                          </m:e>
                        </m:d>
                      </m:e>
                    </m:d>
                    <m:r>
                      <a:rPr lang="en-US" sz="4800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48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48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sz="48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mn-MN" sz="4800" i="1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d>
                      </m:e>
                    </m:d>
                    <m:r>
                      <a:rPr lang="en-US" sz="48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mn-MN" sz="4800" i="1">
                        <a:latin typeface="Cambria Math"/>
                        <a:ea typeface="Cambria Math"/>
                      </a:rPr>
                      <m:t>2×0−2×2=−4</m:t>
                    </m:r>
                  </m:oMath>
                </a14:m>
                <a:r>
                  <a:rPr lang="en-US" sz="4800" dirty="0"/>
                  <a:t> </a:t>
                </a:r>
                <a:endParaRPr lang="mn-MN" sz="4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219200"/>
                <a:ext cx="8001000" cy="5757730"/>
              </a:xfrm>
              <a:prstGeom prst="rect">
                <a:avLst/>
              </a:prstGeom>
              <a:blipFill rotWithShape="0">
                <a:blip r:embed="rId2"/>
                <a:stretch>
                  <a:fillRect l="-4570" t="-1693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443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dirty="0" smtClean="0"/>
              <a:t>Дасгал</a:t>
            </a:r>
            <a:endParaRPr lang="mn-M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62000" y="1524000"/>
                <a:ext cx="8153400" cy="5014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mn-MN" sz="4800" dirty="0" smtClean="0"/>
                  <a:t>А</a:t>
                </a:r>
                <a14:m>
                  <m:oMath xmlns:m="http://schemas.openxmlformats.org/officeDocument/2006/math">
                    <m:r>
                      <a:rPr lang="mn-MN" sz="4000" i="1"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0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4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  <m:r>
                      <a:rPr lang="mn-MN" sz="4000" i="1">
                        <a:latin typeface="Cambria Math" panose="02040503050406030204" pitchFamily="18" charset="0"/>
                        <a:ea typeface="Cambria Math"/>
                      </a:rPr>
                      <m:t> ба В=</m:t>
                    </m:r>
                    <m:d>
                      <m:dPr>
                        <m:ctrlPr>
                          <a:rPr lang="mn-MN" sz="40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−</m:t>
                              </m:r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2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5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 panose="02040503050406030204" pitchFamily="18" charset="0"/>
                                  <a:ea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mn-MN" sz="4000" dirty="0"/>
                  <a:t> бол</a:t>
                </a:r>
              </a:p>
              <a:p>
                <a:r>
                  <a:rPr lang="mn-MN" sz="4000" dirty="0"/>
                  <a:t>А</a:t>
                </a:r>
                <a14:m>
                  <m:oMath xmlns:m="http://schemas.openxmlformats.org/officeDocument/2006/math">
                    <m:r>
                      <a:rPr lang="mn-MN" sz="4000" i="1">
                        <a:latin typeface="Cambria Math"/>
                        <a:ea typeface="Cambria Math"/>
                      </a:rPr>
                      <m:t>×В</m:t>
                    </m:r>
                  </m:oMath>
                </a14:m>
                <a:r>
                  <a:rPr lang="mn-MN" sz="4000" dirty="0"/>
                  <a:t> матрицын тодорхойлогч нь</a:t>
                </a: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mn-MN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mn-MN" sz="4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e>
                                <m:e>
                                  <m:r>
                                    <a:rPr lang="mn-MN" sz="4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e>
                              </m:mr>
                            </m:m>
                          </m:e>
                        </m:d>
                        <m:d>
                          <m:dPr>
                            <m:ctrlPr>
                              <a:rPr lang="mn-MN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mn-MN" sz="4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mn-MN" sz="4000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e>
                              </m:mr>
                            </m:m>
                          </m:e>
                        </m:d>
                      </m:e>
                    </m:d>
                    <m:r>
                      <a:rPr lang="en-US" sz="4000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40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sz="4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mn-MN" sz="4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mn-MN" sz="4000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13</m:t>
                                  </m:r>
                                </m:e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11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mn-MN" sz="4000" i="1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  <m:r>
                                    <a:rPr lang="mn-MN" sz="4000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d>
                      </m:e>
                    </m:d>
                    <m:r>
                      <a:rPr lang="en-US" sz="40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mn-MN" sz="4000" i="1">
                        <a:latin typeface="Cambria Math"/>
                        <a:ea typeface="Cambria Math"/>
                      </a:rPr>
                      <m:t>−13×</m:t>
                    </m:r>
                    <m:d>
                      <m:dPr>
                        <m:ctrlPr>
                          <a:rPr lang="mn-MN" sz="40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mn-MN" sz="4000" i="1">
                            <a:latin typeface="Cambria Math"/>
                            <a:ea typeface="Cambria Math"/>
                          </a:rPr>
                          <m:t>−1</m:t>
                        </m:r>
                        <m:r>
                          <a:rPr lang="mn-MN" sz="4000" b="0" i="1" smtClean="0">
                            <a:latin typeface="Cambria Math" panose="02040503050406030204" pitchFamily="18" charset="0"/>
                            <a:ea typeface="Cambria Math"/>
                          </a:rPr>
                          <m:t>0</m:t>
                        </m:r>
                      </m:e>
                    </m:d>
                  </m:oMath>
                </a14:m>
                <a:r>
                  <a:rPr lang="mn-MN" sz="4000" dirty="0"/>
                  <a:t>-11</a:t>
                </a:r>
                <a14:m>
                  <m:oMath xmlns:m="http://schemas.openxmlformats.org/officeDocument/2006/math">
                    <m:r>
                      <a:rPr lang="mn-MN" sz="4000" i="1" dirty="0">
                        <a:latin typeface="Cambria Math"/>
                        <a:ea typeface="Cambria Math"/>
                      </a:rPr>
                      <m:t>×1=</m:t>
                    </m:r>
                  </m:oMath>
                </a14:m>
                <a:r>
                  <a:rPr lang="en-US" sz="4000" dirty="0" smtClean="0"/>
                  <a:t>1</a:t>
                </a:r>
                <a:r>
                  <a:rPr lang="mn-MN" sz="4000" dirty="0" smtClean="0"/>
                  <a:t>19</a:t>
                </a:r>
                <a:endParaRPr lang="en-US" sz="40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1524000"/>
                <a:ext cx="8153400" cy="5014321"/>
              </a:xfrm>
              <a:prstGeom prst="rect">
                <a:avLst/>
              </a:prstGeom>
              <a:blipFill rotWithShape="0">
                <a:blip r:embed="rId2"/>
                <a:stretch>
                  <a:fillRect l="-3363" t="-972" b="-4253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3412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57200"/>
                <a:ext cx="8534400" cy="5714999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endParaRPr lang="en-US" sz="4400" dirty="0" smtClean="0"/>
              </a:p>
              <a:p>
                <a:pPr marL="0" indent="0">
                  <a:buNone/>
                </a:pPr>
                <a:r>
                  <a:rPr lang="mn-MN" sz="4400" dirty="0" smtClean="0"/>
                  <a:t>1. </a:t>
                </a:r>
                <a14:m>
                  <m:oMath xmlns:m="http://schemas.openxmlformats.org/officeDocument/2006/math">
                    <m:r>
                      <a:rPr lang="mn-MN" sz="4400" b="0" i="1" smtClean="0">
                        <a:latin typeface="Cambria Math"/>
                      </a:rPr>
                      <m:t>А</m:t>
                    </m:r>
                    <m:r>
                      <a:rPr lang="mn-MN" sz="4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400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400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func>
                                <m:funcPr>
                                  <m:ctrlPr>
                                    <a:rPr lang="en-US" sz="4400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  <m:brk m:alnAt="7"/>
                                    </m:rPr>
                                    <a:rPr lang="en-US" sz="4400" b="0" i="0" smtClean="0">
                                      <a:latin typeface="Cambria Math"/>
                                      <a:ea typeface="Cambria Math"/>
                                    </a:rPr>
                                    <m:t>s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4400" b="0" i="0" smtClean="0">
                                      <a:latin typeface="Cambria Math"/>
                                      <a:ea typeface="Cambria Math"/>
                                    </a:rPr>
                                    <m:t>in</m:t>
                                  </m:r>
                                </m:fName>
                                <m:e>
                                  <m:r>
                                    <a:rPr lang="mn-MN" sz="4400" b="0" i="1" smtClean="0">
                                      <a:latin typeface="Cambria Math"/>
                                      <a:ea typeface="Cambria Math"/>
                                    </a:rPr>
                                    <m:t>х</m:t>
                                  </m:r>
                                </m:e>
                              </m:func>
                            </m:e>
                            <m:e>
                              <m:func>
                                <m:funcPr>
                                  <m:ctrlPr>
                                    <a:rPr lang="en-US" sz="4400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4400" b="0" i="0" smtClean="0">
                                      <a:latin typeface="Cambria Math"/>
                                      <a:ea typeface="Cambria Math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mn-MN" sz="4400" b="0" i="1" smtClean="0">
                                      <a:latin typeface="Cambria Math"/>
                                      <a:ea typeface="Cambria Math"/>
                                    </a:rPr>
                                    <m:t>х</m:t>
                                  </m:r>
                                </m:e>
                              </m:func>
                            </m:e>
                          </m:mr>
                          <m:mr>
                            <m:e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unc>
                                <m:funcPr>
                                  <m:ctrlPr>
                                    <a:rPr lang="en-US" sz="4400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4400" b="0" i="0" smtClean="0">
                                      <a:latin typeface="Cambria Math"/>
                                      <a:ea typeface="Cambria Math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mn-MN" sz="4400" b="0" i="1" smtClean="0">
                                      <a:latin typeface="Cambria Math"/>
                                      <a:ea typeface="Cambria Math"/>
                                    </a:rPr>
                                    <m:t>х</m:t>
                                  </m:r>
                                </m:e>
                              </m:func>
                            </m:e>
                            <m:e>
                              <m:func>
                                <m:funcPr>
                                  <m:ctrlPr>
                                    <a:rPr lang="en-US" sz="4400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4400" b="0" i="0" smtClean="0">
                                      <a:latin typeface="Cambria Math"/>
                                      <a:ea typeface="Cambria Math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mn-MN" sz="4400" b="0" i="1" smtClean="0">
                                      <a:latin typeface="Cambria Math"/>
                                      <a:ea typeface="Cambria Math"/>
                                    </a:rPr>
                                    <m:t>х</m:t>
                                  </m:r>
                                </m:e>
                              </m:func>
                            </m:e>
                          </m:mr>
                        </m:m>
                      </m:e>
                    </m:d>
                  </m:oMath>
                </a14:m>
                <a:endParaRPr lang="mn-MN" sz="4400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sz="4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mn-MN" sz="4400" b="0" i="1" smtClean="0">
                              <a:latin typeface="Cambria Math"/>
                            </a:rPr>
                            <m:t>А</m:t>
                          </m:r>
                        </m:e>
                      </m:d>
                      <m:r>
                        <a:rPr lang="en-US" sz="4400" i="1" smtClean="0">
                          <a:latin typeface="Cambria Math"/>
                          <a:ea typeface="Cambria Math"/>
                        </a:rPr>
                        <m:t>=</m:t>
                      </m:r>
                      <m:func>
                        <m:funcPr>
                          <m:ctrlPr>
                            <a:rPr lang="en-US" sz="440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440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mn-MN" sz="4400" b="0" i="1" smtClean="0">
                              <a:latin typeface="Cambria Math"/>
                              <a:ea typeface="Cambria Math"/>
                            </a:rPr>
                            <m:t>х</m:t>
                          </m:r>
                        </m:e>
                      </m:func>
                      <m:r>
                        <a:rPr lang="en-US" sz="4400" i="1" smtClean="0">
                          <a:latin typeface="Cambria Math"/>
                          <a:ea typeface="Cambria Math"/>
                        </a:rPr>
                        <m:t>×</m:t>
                      </m:r>
                      <m:func>
                        <m:funcPr>
                          <m:ctrlPr>
                            <a:rPr lang="en-US" sz="440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440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mn-MN" sz="4400" b="0" i="1" smtClean="0">
                              <a:latin typeface="Cambria Math"/>
                              <a:ea typeface="Cambria Math"/>
                            </a:rPr>
                            <m:t>х</m:t>
                          </m:r>
                        </m:e>
                      </m:func>
                      <m:r>
                        <a:rPr lang="mn-MN" sz="4400" b="0" i="1" smtClean="0">
                          <a:latin typeface="Cambria Math"/>
                          <a:ea typeface="Cambria Math"/>
                        </a:rPr>
                        <m:t>−</m:t>
                      </m:r>
                      <m:func>
                        <m:func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4400" b="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r>
                            <a:rPr lang="mn-MN" sz="4400" b="0" i="1" smtClean="0">
                              <a:latin typeface="Cambria Math"/>
                              <a:ea typeface="Cambria Math"/>
                            </a:rPr>
                            <m:t>х</m:t>
                          </m:r>
                        </m:e>
                      </m:func>
                      <m:r>
                        <a:rPr lang="en-US" sz="4400" b="0" i="1" smtClean="0">
                          <a:latin typeface="Cambria Math"/>
                          <a:ea typeface="Cambria Math"/>
                        </a:rPr>
                        <m:t>×</m:t>
                      </m:r>
                      <m:d>
                        <m:d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US" sz="44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uncPr>
                            <m:fName>
                              <m:r>
                                <a:rPr lang="mn-MN" sz="4400" b="0" i="0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4400" b="0" i="0" smtClean="0">
                                  <a:latin typeface="Cambria Math"/>
                                  <a:ea typeface="Cambria Math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х</m:t>
                              </m:r>
                            </m:e>
                          </m:func>
                        </m:e>
                      </m:d>
                      <m:r>
                        <a:rPr lang="en-US" sz="4400" b="0" i="1" smtClean="0">
                          <a:latin typeface="Cambria Math"/>
                          <a:ea typeface="Cambria Math"/>
                        </a:rPr>
                        <m:t>=</m:t>
                      </m:r>
                      <m:func>
                        <m:funcPr>
                          <m:ctrlPr>
                            <a:rPr lang="en-US" sz="4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4400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sSup>
                            <m:sSupPr>
                              <m:ctrlPr>
                                <a:rPr lang="en-US" sz="4400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func>
                      <m:r>
                        <a:rPr lang="en-US" sz="4400" i="1">
                          <a:latin typeface="Cambria Math"/>
                          <a:ea typeface="Cambria Math"/>
                        </a:rPr>
                        <m:t>+</m:t>
                      </m:r>
                      <m:func>
                        <m:funcPr>
                          <m:ctrlPr>
                            <a:rPr lang="en-US" sz="440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440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sSup>
                            <m:sSupPr>
                              <m:ctrlPr>
                                <a:rPr lang="en-US" sz="440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mn-MN" sz="4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mn-MN" sz="4400" i="1">
                              <a:latin typeface="Cambria Math"/>
                              <a:ea typeface="Cambria Math"/>
                            </a:rPr>
                            <m:t>=</m:t>
                          </m:r>
                        </m:e>
                      </m:func>
                      <m:r>
                        <a:rPr lang="mn-MN" sz="4400" b="0" i="1" smtClean="0">
                          <a:latin typeface="Cambria Math"/>
                          <a:ea typeface="Cambria Math"/>
                        </a:rPr>
                        <m:t>1</m:t>
                      </m:r>
                    </m:oMath>
                  </m:oMathPara>
                </a14:m>
                <a:endParaRPr lang="mn-MN" sz="4400" dirty="0" smtClean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57200"/>
                <a:ext cx="8534400" cy="5714999"/>
              </a:xfrm>
              <a:blipFill rotWithShape="0">
                <a:blip r:embed="rId2"/>
                <a:stretch>
                  <a:fillRect l="-2857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469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33400" y="1143001"/>
                <a:ext cx="8153400" cy="35809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mn-MN" sz="4000" dirty="0"/>
                  <a:t>2. А</a:t>
                </a:r>
                <a14:m>
                  <m:oMath xmlns:m="http://schemas.openxmlformats.org/officeDocument/2006/math">
                    <m:r>
                      <a:rPr lang="mn-MN" sz="4000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mn-MN" sz="40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mn-MN" sz="4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mn-MN" sz="4000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mn-MN" sz="40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mr>
                          <m:mr>
                            <m:e>
                              <m:r>
                                <a:rPr lang="mn-MN" sz="4000" i="1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mn-MN" sz="4000" i="1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mn-MN" sz="4000" i="1" dirty="0"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mn-MN" sz="4000" i="1">
                        <a:latin typeface="Cambria Math"/>
                        <a:ea typeface="Cambria Math"/>
                      </a:rPr>
                      <m:t> матрицын тодорхойлогч</m:t>
                    </m:r>
                  </m:oMath>
                </a14:m>
                <a:r>
                  <a:rPr lang="mn-MN" sz="4000" dirty="0"/>
                  <a:t> тэгтэй тэнцүү байна гэдэг нь энэ матрицын мөр ба багана пропорционал байна гэсэн үг юм.</a:t>
                </a:r>
                <a:endParaRPr lang="en-US" sz="40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1143001"/>
                <a:ext cx="8153400" cy="3580980"/>
              </a:xfrm>
              <a:prstGeom prst="rect">
                <a:avLst/>
              </a:prstGeom>
              <a:blipFill rotWithShape="0">
                <a:blip r:embed="rId2"/>
                <a:stretch>
                  <a:fillRect l="-2693" r="-1945" b="-6303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4461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78" t="23650" r="17592" b="28590"/>
          <a:stretch/>
        </p:blipFill>
        <p:spPr>
          <a:xfrm>
            <a:off x="233855" y="533400"/>
            <a:ext cx="875774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344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Дүгнэлт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05000"/>
                <a:ext cx="7924800" cy="4495800"/>
              </a:xfrm>
            </p:spPr>
            <p:txBody>
              <a:bodyPr>
                <a:noAutofit/>
              </a:bodyPr>
              <a:lstStyle/>
              <a:p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mn-MN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хэмжээстэй матрицын тодорхойлогчийг олохдоо гол диагоналиудын элементүүдийг харгалзан үржүүлээд хооронд нь хасч олно.</a:t>
                </a:r>
              </a:p>
              <a:p>
                <a:r>
                  <a:rPr lang="mn-MN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Тодорхойлогчуудын нийлбэр ба ялгаврыг олохдоо тус бүрийн тодорхойлогчийг олоод нэмэх ба хасна.</a:t>
                </a:r>
              </a:p>
              <a:p>
                <a:r>
                  <a:rPr lang="mn-MN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Хоёр матрицын нийлбэр ба ялгаврын тодорхойлогчийг олохдоо эхлээд нийлбэр ба ялгаврыг олоод гарсан матрицын тодорхойлогчийг олно.</a:t>
                </a:r>
              </a:p>
              <a:p>
                <a:r>
                  <a:rPr lang="mn-MN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Үржвэр матрицын тодорхойлогч нь матриц тус бүрийн тодорхойлогчуудын  үржвэртэй тэнцүү байна.</a:t>
                </a:r>
              </a:p>
              <a:p>
                <a:endParaRPr lang="mn-MN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05000"/>
                <a:ext cx="7924800" cy="4495800"/>
              </a:xfrm>
              <a:blipFill rotWithShape="0">
                <a:blip r:embed="rId2"/>
                <a:stretch>
                  <a:fillRect l="-692" t="-950" r="-1154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592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dirty="0" smtClean="0"/>
              <a:t>Гэрийн даалгавар</a:t>
            </a:r>
            <a:endParaRPr lang="mn-M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/>
              <a:t>Дасгал № 31-33</a:t>
            </a:r>
          </a:p>
        </p:txBody>
      </p:sp>
    </p:spTree>
    <p:extLst>
      <p:ext uri="{BB962C8B-B14F-4D97-AF65-F5344CB8AC3E}">
        <p14:creationId xmlns:p14="http://schemas.microsoft.com/office/powerpoint/2010/main" val="953640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4300"/>
            <a:ext cx="8610600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016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434</TotalTime>
  <Words>113</Words>
  <Application>Microsoft Office PowerPoint</Application>
  <PresentationFormat>On-screen Show (4:3)</PresentationFormat>
  <Paragraphs>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 Math</vt:lpstr>
      <vt:lpstr>Clarity</vt:lpstr>
      <vt:lpstr>                     Тодорхойлолт </vt:lpstr>
      <vt:lpstr>PowerPoint Presentation</vt:lpstr>
      <vt:lpstr>Жишээ2 </vt:lpstr>
      <vt:lpstr>PowerPoint Presentation</vt:lpstr>
      <vt:lpstr>Дасгал</vt:lpstr>
      <vt:lpstr>Дасгал</vt:lpstr>
      <vt:lpstr>PowerPoint Presentation</vt:lpstr>
      <vt:lpstr>PowerPoint Presentation</vt:lpstr>
      <vt:lpstr>PowerPoint Presentation</vt:lpstr>
      <vt:lpstr>Дүгнэлт </vt:lpstr>
      <vt:lpstr>Гэрийн даалгавар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2×2 хэмжээстэй матрицын тодорхойлогч</dc:title>
  <dc:creator>Acer</dc:creator>
  <cp:lastModifiedBy>Ariunbaigal</cp:lastModifiedBy>
  <cp:revision>28</cp:revision>
  <dcterms:created xsi:type="dcterms:W3CDTF">2016-03-03T10:53:10Z</dcterms:created>
  <dcterms:modified xsi:type="dcterms:W3CDTF">2019-11-21T03:30:25Z</dcterms:modified>
</cp:coreProperties>
</file>